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62"/>
  </p:notesMasterIdLst>
  <p:handoutMasterIdLst>
    <p:handoutMasterId r:id="rId63"/>
  </p:handoutMasterIdLst>
  <p:sldIdLst>
    <p:sldId id="301" r:id="rId3"/>
    <p:sldId id="297" r:id="rId4"/>
    <p:sldId id="448" r:id="rId5"/>
    <p:sldId id="449" r:id="rId6"/>
    <p:sldId id="450" r:id="rId7"/>
    <p:sldId id="451" r:id="rId8"/>
    <p:sldId id="452" r:id="rId9"/>
    <p:sldId id="453" r:id="rId10"/>
    <p:sldId id="275" r:id="rId11"/>
    <p:sldId id="454" r:id="rId12"/>
    <p:sldId id="455" r:id="rId13"/>
    <p:sldId id="456" r:id="rId14"/>
    <p:sldId id="457" r:id="rId15"/>
    <p:sldId id="458" r:id="rId16"/>
    <p:sldId id="311" r:id="rId17"/>
    <p:sldId id="470" r:id="rId18"/>
    <p:sldId id="471" r:id="rId19"/>
    <p:sldId id="472" r:id="rId20"/>
    <p:sldId id="407" r:id="rId21"/>
    <p:sldId id="278" r:id="rId22"/>
    <p:sldId id="459" r:id="rId23"/>
    <p:sldId id="460" r:id="rId24"/>
    <p:sldId id="461" r:id="rId25"/>
    <p:sldId id="462" r:id="rId26"/>
    <p:sldId id="463" r:id="rId27"/>
    <p:sldId id="464" r:id="rId28"/>
    <p:sldId id="284" r:id="rId29"/>
    <p:sldId id="465" r:id="rId30"/>
    <p:sldId id="466" r:id="rId31"/>
    <p:sldId id="467" r:id="rId32"/>
    <p:sldId id="468" r:id="rId33"/>
    <p:sldId id="469" r:id="rId34"/>
    <p:sldId id="417" r:id="rId35"/>
    <p:sldId id="295" r:id="rId36"/>
    <p:sldId id="473" r:id="rId37"/>
    <p:sldId id="382" r:id="rId38"/>
    <p:sldId id="440" r:id="rId39"/>
    <p:sldId id="298" r:id="rId40"/>
    <p:sldId id="441" r:id="rId41"/>
    <p:sldId id="439" r:id="rId42"/>
    <p:sldId id="474" r:id="rId43"/>
    <p:sldId id="300" r:id="rId44"/>
    <p:sldId id="383" r:id="rId45"/>
    <p:sldId id="475" r:id="rId46"/>
    <p:sldId id="481" r:id="rId47"/>
    <p:sldId id="483" r:id="rId48"/>
    <p:sldId id="484" r:id="rId49"/>
    <p:sldId id="485" r:id="rId50"/>
    <p:sldId id="486" r:id="rId51"/>
    <p:sldId id="487" r:id="rId52"/>
    <p:sldId id="429" r:id="rId53"/>
    <p:sldId id="437" r:id="rId54"/>
    <p:sldId id="488" r:id="rId55"/>
    <p:sldId id="489" r:id="rId56"/>
    <p:sldId id="490" r:id="rId57"/>
    <p:sldId id="491" r:id="rId58"/>
    <p:sldId id="492" r:id="rId59"/>
    <p:sldId id="431" r:id="rId60"/>
    <p:sldId id="296" r:id="rId6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73" autoAdjust="0"/>
    <p:restoredTop sz="94624" autoAdjust="0"/>
  </p:normalViewPr>
  <p:slideViewPr>
    <p:cSldViewPr>
      <p:cViewPr>
        <p:scale>
          <a:sx n="73" d="100"/>
          <a:sy n="73" d="100"/>
        </p:scale>
        <p:origin x="-106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9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74E70E-E8F4-4DD6-9CAA-450EDA2AEA5F}" type="datetimeFigureOut">
              <a:rPr lang="es-MX" smtClean="0"/>
              <a:pPr/>
              <a:t>28/04/2014</a:t>
            </a:fld>
            <a:endParaRPr lang="es-MX" dirty="0"/>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s-MX" dirty="0" smtClean="0"/>
              <a:t>SECRETAÍA DE DESARROLLO SOCIAL</a:t>
            </a:r>
            <a:endParaRPr lang="es-MX" dirty="0"/>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A769DF-C56F-443D-BDAD-30549AC659FA}" type="slidenum">
              <a:rPr lang="es-MX" smtClean="0"/>
              <a:pPr/>
              <a:t>‹Nº›</a:t>
            </a:fld>
            <a:endParaRPr lang="es-MX" dirty="0"/>
          </a:p>
        </p:txBody>
      </p:sp>
    </p:spTree>
    <p:extLst>
      <p:ext uri="{BB962C8B-B14F-4D97-AF65-F5344CB8AC3E}">
        <p14:creationId xmlns="" xmlns:p14="http://schemas.microsoft.com/office/powerpoint/2010/main" val="114816468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9AA065-504C-4629-A8F9-80CC78CBFDD6}" type="datetimeFigureOut">
              <a:rPr lang="es-MX" smtClean="0"/>
              <a:pPr/>
              <a:t>28/04/2014</a:t>
            </a:fld>
            <a:endParaRPr lang="es-MX"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s-MX" dirty="0" smtClean="0"/>
              <a:t>SECRETAÍA DE DESARROLLO SOCIAL</a:t>
            </a:r>
            <a:endParaRPr lang="es-MX"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6E28F8-4A60-4398-BF17-EAE17775994E}" type="slidenum">
              <a:rPr lang="es-MX" smtClean="0"/>
              <a:pPr/>
              <a:t>‹Nº›</a:t>
            </a:fld>
            <a:endParaRPr lang="es-MX" dirty="0"/>
          </a:p>
        </p:txBody>
      </p:sp>
    </p:spTree>
    <p:extLst>
      <p:ext uri="{BB962C8B-B14F-4D97-AF65-F5344CB8AC3E}">
        <p14:creationId xmlns="" xmlns:p14="http://schemas.microsoft.com/office/powerpoint/2010/main" val="370649779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TextEdit="1"/>
          </p:cNvSpPr>
          <p:nvPr>
            <p:ph type="sldImg"/>
          </p:nvPr>
        </p:nvSpPr>
        <p:spPr bwMode="auto">
          <a:noFill/>
          <a:ln>
            <a:solidFill>
              <a:srgbClr val="000000"/>
            </a:solidFill>
            <a:miter lim="800000"/>
            <a:headEnd/>
            <a:tailEnd/>
          </a:ln>
        </p:spPr>
      </p:sp>
      <p:sp>
        <p:nvSpPr>
          <p:cNvPr id="13315" name="Rectangle 3"/>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26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dirty="0" smtClean="0"/>
          </a:p>
        </p:txBody>
      </p:sp>
      <p:sp>
        <p:nvSpPr>
          <p:cNvPr id="112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17AEFB-4C02-4C68-9438-F27920F3C27A}" type="slidenum">
              <a:rPr lang="es-MX" smtClean="0"/>
              <a:pPr/>
              <a:t>58</a:t>
            </a:fld>
            <a:endParaRPr lang="es-MX"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8A6F9FC4-3271-4559-AD4E-B798350EAC65}" type="slidenum">
              <a:rPr lang="es-MX" smtClean="0"/>
              <a:pPr/>
              <a:t>9</a:t>
            </a:fld>
            <a:endParaRPr lang="es-MX"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8A6F9FC4-3271-4559-AD4E-B798350EAC65}" type="slidenum">
              <a:rPr lang="es-MX" smtClean="0"/>
              <a:pPr/>
              <a:t>10</a:t>
            </a:fld>
            <a:endParaRPr lang="es-MX"/>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8A6F9FC4-3271-4559-AD4E-B798350EAC65}" type="slidenum">
              <a:rPr lang="es-MX" smtClean="0"/>
              <a:pPr/>
              <a:t>12</a:t>
            </a:fld>
            <a:endParaRPr 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90F3B9F-4C89-4440-8734-050901817B51}" type="slidenum">
              <a:rPr lang="es-MX" smtClean="0"/>
              <a:pPr/>
              <a:t>18</a:t>
            </a:fld>
            <a:endParaRPr lang="es-MX"/>
          </a:p>
        </p:txBody>
      </p:sp>
    </p:spTree>
    <p:extLst>
      <p:ext uri="{BB962C8B-B14F-4D97-AF65-F5344CB8AC3E}">
        <p14:creationId xmlns:p14="http://schemas.microsoft.com/office/powerpoint/2010/main" xmlns="" val="3788275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58E62AB-7CAB-48EA-8B5F-08905883FF55}" type="slidenum">
              <a:rPr lang="es-MX" smtClean="0"/>
              <a:pPr/>
              <a:t>21</a:t>
            </a:fld>
            <a:endParaRPr lang="es-MX"/>
          </a:p>
        </p:txBody>
      </p:sp>
    </p:spTree>
    <p:extLst>
      <p:ext uri="{BB962C8B-B14F-4D97-AF65-F5344CB8AC3E}">
        <p14:creationId xmlns:p14="http://schemas.microsoft.com/office/powerpoint/2010/main" xmlns="" val="3552072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BFEEF3B3-637E-4F97-B82B-B8B45D2BD2B5}" type="slidenum">
              <a:rPr lang="es-MX" smtClean="0"/>
              <a:pPr/>
              <a:t>30</a:t>
            </a:fld>
            <a:endParaRPr lang="es-MX"/>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26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112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F36E94-7373-4152-A6C7-3E4A10A298D9}" type="slidenum">
              <a:rPr lang="es-MX" smtClean="0"/>
              <a:pPr/>
              <a:t>53</a:t>
            </a:fld>
            <a:endParaRPr lang="es-MX"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TextEdit="1"/>
          </p:cNvSpPr>
          <p:nvPr>
            <p:ph type="sldImg"/>
          </p:nvPr>
        </p:nvSpPr>
        <p:spPr bwMode="auto">
          <a:noFill/>
          <a:ln>
            <a:solidFill>
              <a:srgbClr val="000000"/>
            </a:solidFill>
            <a:miter lim="800000"/>
            <a:headEnd/>
            <a:tailEnd/>
          </a:ln>
        </p:spPr>
      </p:sp>
      <p:sp>
        <p:nvSpPr>
          <p:cNvPr id="12291" name="Rectangle 3"/>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94A506DA-432E-4DD7-B933-C350FA28768F}" type="datetime1">
              <a:rPr lang="es-ES" smtClean="0"/>
              <a:pPr/>
              <a:t>28/04/2014</a:t>
            </a:fld>
            <a:endParaRPr lang="es-ES" dirty="0"/>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6" name="5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AC8BF78-A87C-40E9-96FD-A7D5C0B4F9A7}" type="datetime1">
              <a:rPr lang="es-ES" smtClean="0"/>
              <a:pPr/>
              <a:t>28/04/2014</a:t>
            </a:fld>
            <a:endParaRPr lang="es-ES" dirty="0"/>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6" name="5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53F4136-2417-41D4-BC91-1BC42DA1E310}" type="datetime1">
              <a:rPr lang="es-ES" smtClean="0"/>
              <a:pPr/>
              <a:t>28/04/2014</a:t>
            </a:fld>
            <a:endParaRPr lang="es-ES" dirty="0"/>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6" name="5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4EF5583D-CD71-485B-B762-A5F11405E9FB}" type="datetime1">
              <a:rPr lang="es-ES" smtClean="0"/>
              <a:pPr/>
              <a:t>28/04/2014</a:t>
            </a:fld>
            <a:endParaRPr lang="es-ES" dirty="0"/>
          </a:p>
        </p:txBody>
      </p:sp>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5" name="4 Marcador de número de diapositiva"/>
          <p:cNvSpPr>
            <a:spLocks noGrp="1"/>
          </p:cNvSpPr>
          <p:nvPr>
            <p:ph type="sldNum" sz="quarter" idx="12"/>
          </p:nvPr>
        </p:nvSpPr>
        <p:spPr/>
        <p:txBody>
          <a:bodyPr/>
          <a:lstStyle/>
          <a:p>
            <a:fld id="{D77B844D-A497-422C-8252-68432D19DF06}" type="slidenum">
              <a:rPr lang="es-ES" smtClean="0"/>
              <a:pPr/>
              <a:t>‹Nº›</a:t>
            </a:fld>
            <a:endParaRPr lang="es-E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B7F170C5-F15F-4C71-9BA6-A84367712DFC}" type="datetime1">
              <a:rPr lang="es-ES" smtClean="0">
                <a:solidFill>
                  <a:prstClr val="black">
                    <a:tint val="75000"/>
                  </a:prstClr>
                </a:solidFill>
              </a:rPr>
              <a:pPr/>
              <a:t>28/04/2014</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867383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5152F0A-0BE0-4DF9-A053-7CB22E8264CE}" type="datetime1">
              <a:rPr lang="es-ES" smtClean="0">
                <a:solidFill>
                  <a:prstClr val="black">
                    <a:tint val="75000"/>
                  </a:prstClr>
                </a:solidFill>
              </a:rPr>
              <a:pPr/>
              <a:t>28/04/2014</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2123113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FCB2781-39E1-42C9-944A-9171FAE72BCF}" type="datetime1">
              <a:rPr lang="es-ES" smtClean="0">
                <a:solidFill>
                  <a:prstClr val="black">
                    <a:tint val="75000"/>
                  </a:prstClr>
                </a:solidFill>
              </a:rPr>
              <a:pPr/>
              <a:t>28/04/2014</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2772378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F268AF68-F371-48AA-AA57-122FFB57CAEF}" type="datetime1">
              <a:rPr lang="es-ES" smtClean="0">
                <a:solidFill>
                  <a:prstClr val="black">
                    <a:tint val="75000"/>
                  </a:prstClr>
                </a:solidFill>
              </a:rPr>
              <a:pPr/>
              <a:t>28/04/2014</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2529419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FFD71837-EF9B-4E60-92BF-F667D2BF0C2B}" type="datetime1">
              <a:rPr lang="es-ES" smtClean="0">
                <a:solidFill>
                  <a:prstClr val="black">
                    <a:tint val="75000"/>
                  </a:prstClr>
                </a:solidFill>
              </a:rPr>
              <a:pPr/>
              <a:t>28/04/2014</a:t>
            </a:fld>
            <a:endParaRPr lang="es-ES" dirty="0">
              <a:solidFill>
                <a:prstClr val="black">
                  <a:tint val="75000"/>
                </a:prstClr>
              </a:solidFill>
            </a:endParaRPr>
          </a:p>
        </p:txBody>
      </p:sp>
      <p:sp>
        <p:nvSpPr>
          <p:cNvPr id="8" name="7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4145863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BB677FF1-3462-4E0E-8D90-EF53203CE9B2}" type="datetime1">
              <a:rPr lang="es-ES" smtClean="0">
                <a:solidFill>
                  <a:prstClr val="black">
                    <a:tint val="75000"/>
                  </a:prstClr>
                </a:solidFill>
              </a:rPr>
              <a:pPr/>
              <a:t>28/04/2014</a:t>
            </a:fld>
            <a:endParaRPr lang="es-ES" dirty="0">
              <a:solidFill>
                <a:prstClr val="black">
                  <a:tint val="75000"/>
                </a:prstClr>
              </a:solidFill>
            </a:endParaRPr>
          </a:p>
        </p:txBody>
      </p:sp>
      <p:sp>
        <p:nvSpPr>
          <p:cNvPr id="4" name="3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2126494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D3F9FD4-E003-4BE5-B133-0A6D8F1FD8F3}" type="datetime1">
              <a:rPr lang="es-ES" smtClean="0">
                <a:solidFill>
                  <a:prstClr val="black">
                    <a:tint val="75000"/>
                  </a:prstClr>
                </a:solidFill>
              </a:rPr>
              <a:pPr/>
              <a:t>28/04/2014</a:t>
            </a:fld>
            <a:endParaRPr lang="es-ES" dirty="0">
              <a:solidFill>
                <a:prstClr val="black">
                  <a:tint val="75000"/>
                </a:prstClr>
              </a:solidFill>
            </a:endParaRPr>
          </a:p>
        </p:txBody>
      </p:sp>
      <p:sp>
        <p:nvSpPr>
          <p:cNvPr id="3" name="2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318315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51CB38D-800E-4E3F-9505-A90763868505}" type="datetime1">
              <a:rPr lang="es-ES" smtClean="0"/>
              <a:pPr/>
              <a:t>28/04/2014</a:t>
            </a:fld>
            <a:endParaRPr lang="es-ES" dirty="0"/>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6" name="5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04E0065-A975-4B86-9269-463F9B7F37E5}" type="datetime1">
              <a:rPr lang="es-ES" smtClean="0">
                <a:solidFill>
                  <a:prstClr val="black">
                    <a:tint val="75000"/>
                  </a:prstClr>
                </a:solidFill>
              </a:rPr>
              <a:pPr/>
              <a:t>28/04/2014</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1294508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FAEE620-37FF-4F9B-A10F-6DECCA8DF1A2}" type="datetime1">
              <a:rPr lang="es-ES" smtClean="0">
                <a:solidFill>
                  <a:prstClr val="black">
                    <a:tint val="75000"/>
                  </a:prstClr>
                </a:solidFill>
              </a:rPr>
              <a:pPr/>
              <a:t>28/04/2014</a:t>
            </a:fld>
            <a:endParaRPr lang="es-ES" dirty="0">
              <a:solidFill>
                <a:prstClr val="black">
                  <a:tint val="75000"/>
                </a:prstClr>
              </a:solidFill>
            </a:endParaRPr>
          </a:p>
        </p:txBody>
      </p:sp>
      <p:sp>
        <p:nvSpPr>
          <p:cNvPr id="6" name="5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3657218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A596F0C-32B5-4F5E-9A43-A7059E9A065D}" type="datetime1">
              <a:rPr lang="es-ES" smtClean="0">
                <a:solidFill>
                  <a:prstClr val="black">
                    <a:tint val="75000"/>
                  </a:prstClr>
                </a:solidFill>
              </a:rPr>
              <a:pPr/>
              <a:t>28/04/2014</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12752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044B4AB-22FE-46CC-88BD-AB5104084425}" type="datetime1">
              <a:rPr lang="es-ES" smtClean="0">
                <a:solidFill>
                  <a:prstClr val="black">
                    <a:tint val="75000"/>
                  </a:prstClr>
                </a:solidFill>
              </a:rPr>
              <a:pPr/>
              <a:t>28/04/2014</a:t>
            </a:fld>
            <a:endParaRPr lang="es-ES" dirty="0">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1267332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F8CBA274-563F-40A3-9E40-C834F24E644D}" type="datetime1">
              <a:rPr lang="es-ES" smtClean="0">
                <a:solidFill>
                  <a:prstClr val="black">
                    <a:tint val="75000"/>
                  </a:prstClr>
                </a:solidFill>
              </a:rPr>
              <a:pPr/>
              <a:t>28/04/2014</a:t>
            </a:fld>
            <a:endParaRPr lang="es-ES" dirty="0">
              <a:solidFill>
                <a:prstClr val="black">
                  <a:tint val="75000"/>
                </a:prstClr>
              </a:solidFill>
            </a:endParaRPr>
          </a:p>
        </p:txBody>
      </p:sp>
      <p:sp>
        <p:nvSpPr>
          <p:cNvPr id="4" name="3 Marcador de pie de página"/>
          <p:cNvSpPr>
            <a:spLocks noGrp="1"/>
          </p:cNvSpPr>
          <p:nvPr>
            <p:ph type="ftr" sz="quarter" idx="11"/>
          </p:nvPr>
        </p:nvSpPr>
        <p:spPr/>
        <p:txBody>
          <a:body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1948049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9A24993-C63B-40C8-8F67-F099130A7A26}" type="datetime1">
              <a:rPr lang="es-ES" smtClean="0"/>
              <a:pPr/>
              <a:t>28/04/2014</a:t>
            </a:fld>
            <a:endParaRPr lang="es-ES" dirty="0"/>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6" name="5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5525A29F-591B-4A92-8A7D-D36AE787BBF5}" type="datetime1">
              <a:rPr lang="es-ES" smtClean="0"/>
              <a:pPr/>
              <a:t>28/04/2014</a:t>
            </a:fld>
            <a:endParaRPr lang="es-ES" dirty="0"/>
          </a:p>
        </p:txBody>
      </p:sp>
      <p:sp>
        <p:nvSpPr>
          <p:cNvPr id="6" name="5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7" name="6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FC26F04E-00EF-445B-8A68-DEECAB607D61}" type="datetime1">
              <a:rPr lang="es-ES" smtClean="0"/>
              <a:pPr/>
              <a:t>28/04/2014</a:t>
            </a:fld>
            <a:endParaRPr lang="es-ES" dirty="0"/>
          </a:p>
        </p:txBody>
      </p:sp>
      <p:sp>
        <p:nvSpPr>
          <p:cNvPr id="8" name="7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9" name="8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FF2FE9E4-B9F0-4AE0-A840-51585584AEFE}" type="datetime1">
              <a:rPr lang="es-ES" smtClean="0"/>
              <a:pPr/>
              <a:t>28/04/2014</a:t>
            </a:fld>
            <a:endParaRPr lang="es-ES" dirty="0"/>
          </a:p>
        </p:txBody>
      </p:sp>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5" name="4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C9DF9C6-AA69-4658-9EFD-8AE2175E66E0}" type="datetime1">
              <a:rPr lang="es-ES" smtClean="0"/>
              <a:pPr/>
              <a:t>28/04/2014</a:t>
            </a:fld>
            <a:endParaRPr lang="es-ES" dirty="0"/>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4" name="3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B323E1F-F766-42EA-BD66-260809085183}" type="datetime1">
              <a:rPr lang="es-ES" smtClean="0"/>
              <a:pPr/>
              <a:t>28/04/2014</a:t>
            </a:fld>
            <a:endParaRPr lang="es-ES" dirty="0"/>
          </a:p>
        </p:txBody>
      </p:sp>
      <p:sp>
        <p:nvSpPr>
          <p:cNvPr id="6" name="5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7" name="6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122634B-E383-49F3-9B96-8C50325BDD99}" type="datetime1">
              <a:rPr lang="es-ES" smtClean="0"/>
              <a:pPr/>
              <a:t>28/04/2014</a:t>
            </a:fld>
            <a:endParaRPr lang="es-ES" dirty="0"/>
          </a:p>
        </p:txBody>
      </p:sp>
      <p:sp>
        <p:nvSpPr>
          <p:cNvPr id="6" name="5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7" name="6 Marcador de número de diapositiva"/>
          <p:cNvSpPr>
            <a:spLocks noGrp="1"/>
          </p:cNvSpPr>
          <p:nvPr>
            <p:ph type="sldNum" sz="quarter" idx="12"/>
          </p:nvPr>
        </p:nvSpPr>
        <p:spPr/>
        <p:txBody>
          <a:bodyPr/>
          <a:lstStyle/>
          <a:p>
            <a:fld id="{824781D7-E276-4B6C-A672-E6530DE5F0C1}" type="slidenum">
              <a:rPr lang="es-ES" smtClean="0"/>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alphaModFix amt="15000"/>
            <a:lum/>
          </a:blip>
          <a:srcRect/>
          <a:stretch>
            <a:fillRect l="2000" t="11000" r="2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463EA-E499-4128-992D-3A1C4B839FF2}" type="datetime1">
              <a:rPr lang="es-ES" smtClean="0"/>
              <a:pPr/>
              <a:t>28/04/2014</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dirty="0" smtClean="0"/>
              <a:t>SECRETARÍA DE DESARROLLO SOCIAL</a:t>
            </a:r>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781D7-E276-4B6C-A672-E6530DE5F0C1}"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15000"/>
            <a:lum/>
          </a:blip>
          <a:srcRect/>
          <a:stretch>
            <a:fillRect l="2000" t="11000" r="2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E04C2-3B1C-4E62-8A76-188A1CA0E404}" type="datetime1">
              <a:rPr lang="es-ES" smtClean="0">
                <a:solidFill>
                  <a:prstClr val="black">
                    <a:tint val="75000"/>
                  </a:prstClr>
                </a:solidFill>
              </a:rPr>
              <a:pPr/>
              <a:t>28/04/2014</a:t>
            </a:fld>
            <a:endParaRPr lang="es-ES" dirty="0">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dirty="0" smtClean="0">
                <a:solidFill>
                  <a:prstClr val="black">
                    <a:tint val="75000"/>
                  </a:prstClr>
                </a:solidFill>
              </a:rPr>
              <a:t>SECRETARÍA DE DESARROLLO SOCIAL</a:t>
            </a:r>
            <a:endParaRPr lang="es-ES" dirty="0">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B844D-A497-422C-8252-68432D19DF06}"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 xmlns:p14="http://schemas.microsoft.com/office/powerpoint/2010/main" val="8241666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669938" y="5517231"/>
            <a:ext cx="5944256" cy="707886"/>
          </a:xfrm>
          <a:prstGeom prst="rect">
            <a:avLst/>
          </a:prstGeom>
          <a:noFill/>
          <a:ln>
            <a:noFill/>
          </a:ln>
        </p:spPr>
        <p:txBody>
          <a:bodyPr wrap="none" lIns="91440" tIns="45720" rIns="91440" bIns="45720">
            <a:spAutoFit/>
          </a:bodyPr>
          <a:lstStyle/>
          <a:p>
            <a:pPr algn="ctr"/>
            <a:r>
              <a:rPr lang="es-ES_tradnl" sz="2400" b="1" i="1" dirty="0" smtClean="0">
                <a:ln w="10541" cmpd="sng">
                  <a:solidFill>
                    <a:srgbClr val="4F81BD">
                      <a:shade val="88000"/>
                      <a:satMod val="110000"/>
                    </a:srgbClr>
                  </a:solidFill>
                  <a:prstDash val="solid"/>
                </a:ln>
                <a:solidFill>
                  <a:prstClr val="black"/>
                </a:solidFill>
                <a:latin typeface="Arial" pitchFamily="34" charset="0"/>
                <a:cs typeface="Arial" pitchFamily="34" charset="0"/>
              </a:rPr>
              <a:t>LIC. FÉLIX CÉSAR SALINAS MORALES</a:t>
            </a:r>
          </a:p>
          <a:p>
            <a:pPr algn="ctr"/>
            <a:r>
              <a:rPr lang="es-ES_tradnl" sz="1600" b="1" i="1" dirty="0" smtClean="0">
                <a:ln w="10541" cmpd="sng">
                  <a:solidFill>
                    <a:srgbClr val="4F81BD">
                      <a:shade val="88000"/>
                      <a:satMod val="110000"/>
                    </a:srgbClr>
                  </a:solidFill>
                  <a:prstDash val="solid"/>
                </a:ln>
                <a:solidFill>
                  <a:prstClr val="black"/>
                </a:solidFill>
                <a:latin typeface="Arial" pitchFamily="34" charset="0"/>
                <a:cs typeface="Arial" pitchFamily="34" charset="0"/>
              </a:rPr>
              <a:t>SECRETARIO DE DESARROLLO SOCIAL MUNICIPAL</a:t>
            </a:r>
            <a:endParaRPr lang="es-ES" sz="1600" b="1" i="1" dirty="0">
              <a:ln w="10541" cmpd="sng">
                <a:solidFill>
                  <a:srgbClr val="4F81BD">
                    <a:shade val="88000"/>
                    <a:satMod val="110000"/>
                  </a:srgbClr>
                </a:solidFill>
                <a:prstDash val="solid"/>
              </a:ln>
              <a:solidFill>
                <a:prstClr val="black"/>
              </a:solidFill>
              <a:latin typeface="Arial" pitchFamily="34" charset="0"/>
              <a:cs typeface="Arial" pitchFamily="34" charset="0"/>
            </a:endParaRPr>
          </a:p>
        </p:txBody>
      </p:sp>
      <p:sp>
        <p:nvSpPr>
          <p:cNvPr id="13" name="12 Rectángulo"/>
          <p:cNvSpPr/>
          <p:nvPr/>
        </p:nvSpPr>
        <p:spPr>
          <a:xfrm>
            <a:off x="822975" y="4029326"/>
            <a:ext cx="7638181" cy="1200329"/>
          </a:xfrm>
          <a:prstGeom prst="rect">
            <a:avLst/>
          </a:prstGeom>
          <a:noFill/>
        </p:spPr>
        <p:txBody>
          <a:bodyPr wrap="square" lIns="91440" tIns="45720" rIns="91440" bIns="45720">
            <a:spAutoFit/>
          </a:bodyPr>
          <a:lstStyle/>
          <a:p>
            <a:pPr algn="ctr"/>
            <a:r>
              <a:rPr lang="es-ES_tradnl" sz="3600" b="1" u="sng" dirty="0" smtClean="0">
                <a:ln w="12700">
                  <a:solidFill>
                    <a:srgbClr val="1F497D">
                      <a:satMod val="155000"/>
                    </a:srgbClr>
                  </a:solidFill>
                  <a:prstDash val="solid"/>
                </a:ln>
                <a:solidFill>
                  <a:srgbClr val="4BACC6">
                    <a:lumMod val="50000"/>
                  </a:srgbClr>
                </a:solidFill>
                <a:effectLst>
                  <a:outerShdw blurRad="41275" dist="20320" dir="1800000" algn="tl" rotWithShape="0">
                    <a:srgbClr val="000000">
                      <a:alpha val="40000"/>
                    </a:srgbClr>
                  </a:outerShdw>
                </a:effectLst>
              </a:rPr>
              <a:t>INFORME DE ACCIONES REALIZADAS EN MARZO 2014</a:t>
            </a:r>
            <a:endParaRPr lang="es-ES" sz="3600" b="1" u="sng" dirty="0">
              <a:ln w="12700">
                <a:solidFill>
                  <a:srgbClr val="1F497D">
                    <a:satMod val="155000"/>
                  </a:srgbClr>
                </a:solidFill>
                <a:prstDash val="solid"/>
              </a:ln>
              <a:solidFill>
                <a:srgbClr val="4BACC6">
                  <a:lumMod val="50000"/>
                </a:srgbClr>
              </a:solidFill>
              <a:effectLst>
                <a:outerShdw blurRad="41275" dist="20320" dir="1800000" algn="tl" rotWithShape="0">
                  <a:srgbClr val="000000">
                    <a:alpha val="40000"/>
                  </a:srgbClr>
                </a:outerShdw>
              </a:effectLst>
            </a:endParaRPr>
          </a:p>
        </p:txBody>
      </p:sp>
      <p:grpSp>
        <p:nvGrpSpPr>
          <p:cNvPr id="3" name="2 Grupo"/>
          <p:cNvGrpSpPr/>
          <p:nvPr/>
        </p:nvGrpSpPr>
        <p:grpSpPr>
          <a:xfrm>
            <a:off x="1777241" y="1417763"/>
            <a:ext cx="5605121" cy="2107523"/>
            <a:chOff x="1559167" y="1179497"/>
            <a:chExt cx="6774487" cy="2700842"/>
          </a:xfrm>
        </p:grpSpPr>
        <p:pic>
          <p:nvPicPr>
            <p:cNvPr id="1027" name="Picture 3" descr="C:\Users\SEC. AYUNTAMIENTO\Desktop\logo Desarrollo Social.jpg"/>
            <p:cNvPicPr>
              <a:picLocks noChangeAspect="1" noChangeArrowheads="1"/>
            </p:cNvPicPr>
            <p:nvPr/>
          </p:nvPicPr>
          <p:blipFill rotWithShape="1">
            <a:blip r:embed="rId3" cstate="print">
              <a:clrChange>
                <a:clrFrom>
                  <a:srgbClr val="FFFFFF"/>
                </a:clrFrom>
                <a:clrTo>
                  <a:srgbClr val="FFFFFF">
                    <a:alpha val="0"/>
                  </a:srgbClr>
                </a:clrTo>
              </a:clrChange>
            </a:blip>
            <a:srcRect l="1217" t="30616" b="18614"/>
            <a:stretch/>
          </p:blipFill>
          <p:spPr bwMode="auto">
            <a:xfrm>
              <a:off x="1559167" y="1559169"/>
              <a:ext cx="6774487" cy="2321170"/>
            </a:xfrm>
            <a:prstGeom prst="rect">
              <a:avLst/>
            </a:prstGeom>
            <a:noFill/>
          </p:spPr>
        </p:pic>
        <p:pic>
          <p:nvPicPr>
            <p:cNvPr id="2" name="1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5922220" y="1179497"/>
              <a:ext cx="449980" cy="363228"/>
            </a:xfrm>
            <a:prstGeom prst="rect">
              <a:avLst/>
            </a:prstGeom>
          </p:spPr>
        </p:pic>
      </p:grpSp>
      <p:pic>
        <p:nvPicPr>
          <p:cNvPr id="4"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358063" y="0"/>
            <a:ext cx="1785937" cy="138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7504" y="488"/>
            <a:ext cx="1225550" cy="1584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1512982" y="438707"/>
            <a:ext cx="6133638" cy="707886"/>
          </a:xfrm>
          <a:prstGeom prst="rect">
            <a:avLst/>
          </a:prstGeom>
          <a:noFill/>
        </p:spPr>
        <p:txBody>
          <a:bodyPr wrap="square" rtlCol="0">
            <a:spAutoFit/>
          </a:bodyPr>
          <a:lstStyle/>
          <a:p>
            <a:pPr algn="ctr"/>
            <a:r>
              <a:rPr lang="es-MX" sz="2000" dirty="0" smtClean="0">
                <a:solidFill>
                  <a:prstClr val="black"/>
                </a:solidFill>
                <a:latin typeface="Arial Black" pitchFamily="34" charset="0"/>
                <a:cs typeface="Arial" pitchFamily="34" charset="0"/>
              </a:rPr>
              <a:t>MUNICIPIO DE JUÁREZ, NUEVO LEÓN</a:t>
            </a:r>
          </a:p>
          <a:p>
            <a:pPr algn="ctr"/>
            <a:r>
              <a:rPr lang="es-MX" sz="2000" dirty="0" smtClean="0">
                <a:solidFill>
                  <a:prstClr val="black"/>
                </a:solidFill>
                <a:latin typeface="Arial Black" pitchFamily="34" charset="0"/>
                <a:cs typeface="Arial" pitchFamily="34" charset="0"/>
              </a:rPr>
              <a:t>ADMINISTRACIÓN 2012-2015</a:t>
            </a:r>
            <a:endParaRPr lang="es-MX" sz="2000" dirty="0">
              <a:solidFill>
                <a:prstClr val="black"/>
              </a:solidFill>
              <a:latin typeface="Arial Black" pitchFamily="34" charset="0"/>
              <a:cs typeface="Arial" pitchFamily="34" charset="0"/>
            </a:endParaRPr>
          </a:p>
        </p:txBody>
      </p:sp>
      <p:sp>
        <p:nvSpPr>
          <p:cNvPr id="10" name="15 Marcador de número de diapositiva"/>
          <p:cNvSpPr txBox="1">
            <a:spLocks/>
          </p:cNvSpPr>
          <p:nvPr/>
        </p:nvSpPr>
        <p:spPr>
          <a:xfrm>
            <a:off x="8460432" y="6356350"/>
            <a:ext cx="432048" cy="365125"/>
          </a:xfrm>
          <a:prstGeom prst="rect">
            <a:avLst/>
          </a:prstGeom>
          <a:blipFill dpi="0" rotWithShape="1">
            <a:blip r:embed="rId7"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a:t>
            </a:fld>
            <a:endParaRPr lang="es-ES" dirty="0">
              <a:solidFill>
                <a:prstClr val="black">
                  <a:tint val="75000"/>
                </a:prstClr>
              </a:solidFill>
            </a:endParaRPr>
          </a:p>
        </p:txBody>
      </p:sp>
      <p:sp>
        <p:nvSpPr>
          <p:cNvPr id="11"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extLst>
      <p:ext uri="{BB962C8B-B14F-4D97-AF65-F5344CB8AC3E}">
        <p14:creationId xmlns="" xmlns:p14="http://schemas.microsoft.com/office/powerpoint/2010/main" val="3902084374"/>
      </p:ext>
    </p:extLst>
  </p:cSld>
  <p:clrMapOvr>
    <a:masterClrMapping/>
  </p:clrMapOvr>
  <mc:AlternateContent xmlns:mc="http://schemas.openxmlformats.org/markup-compatibility/2006">
    <mc:Choice xmlns="" xmlns:p14="http://schemas.microsoft.com/office/powerpoint/2010/main" Requires="p14">
      <p:transition spd="slow" p14:dur="6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Vertical)">
                                      <p:cBhvr>
                                        <p:cTn id="7" dur="1000"/>
                                        <p:tgtEl>
                                          <p:spTgt spid="1028"/>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000"/>
                                        <p:tgtEl>
                                          <p:spTgt spid="4"/>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10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53" presetClass="entr" presetSubtype="52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anim calcmode="lin" valueType="num">
                                      <p:cBhvr>
                                        <p:cTn id="31" dur="500" fill="hold"/>
                                        <p:tgtEl>
                                          <p:spTgt spid="9"/>
                                        </p:tgtEl>
                                        <p:attrNameLst>
                                          <p:attrName>ppt_x</p:attrName>
                                        </p:attrNameLst>
                                      </p:cBhvr>
                                      <p:tavLst>
                                        <p:tav tm="0">
                                          <p:val>
                                            <p:fltVal val="0.5"/>
                                          </p:val>
                                        </p:tav>
                                        <p:tav tm="100000">
                                          <p:val>
                                            <p:strVal val="#ppt_x"/>
                                          </p:val>
                                        </p:tav>
                                      </p:tavLst>
                                    </p:anim>
                                    <p:anim calcmode="lin" valueType="num">
                                      <p:cBhvr>
                                        <p:cTn id="32"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365104"/>
            <a:ext cx="8401080" cy="2207168"/>
          </a:xfrm>
        </p:spPr>
        <p:txBody>
          <a:bodyPr>
            <a:normAutofit fontScale="25000" lnSpcReduction="20000"/>
          </a:bodyPr>
          <a:lstStyle/>
          <a:p>
            <a:pPr>
              <a:buNone/>
            </a:pPr>
            <a:endParaRPr lang="es-ES" sz="6400" b="1" u="sng" dirty="0" smtClean="0">
              <a:latin typeface="Arial" pitchFamily="34" charset="0"/>
              <a:cs typeface="Arial" pitchFamily="34" charset="0"/>
            </a:endParaRPr>
          </a:p>
          <a:p>
            <a:pPr algn="just"/>
            <a:r>
              <a:rPr lang="es-ES" sz="8000" dirty="0" smtClean="0">
                <a:latin typeface="Arial" pitchFamily="34" charset="0"/>
                <a:cs typeface="Arial" pitchFamily="34" charset="0"/>
              </a:rPr>
              <a:t>Ciudadanos atendidos: </a:t>
            </a:r>
            <a:r>
              <a:rPr lang="es-ES" sz="8000" b="1" u="sng" dirty="0" smtClean="0">
                <a:latin typeface="Arial" pitchFamily="34" charset="0"/>
                <a:cs typeface="Arial" pitchFamily="34" charset="0"/>
              </a:rPr>
              <a:t>445</a:t>
            </a:r>
            <a:endParaRPr lang="es-ES" sz="8000" dirty="0" smtClean="0">
              <a:latin typeface="Arial" pitchFamily="34" charset="0"/>
              <a:cs typeface="Arial" pitchFamily="34" charset="0"/>
            </a:endParaRPr>
          </a:p>
          <a:p>
            <a:pPr algn="just"/>
            <a:r>
              <a:rPr lang="es-ES" sz="8000" dirty="0" smtClean="0">
                <a:latin typeface="Arial" pitchFamily="34" charset="0"/>
                <a:cs typeface="Arial" pitchFamily="34" charset="0"/>
              </a:rPr>
              <a:t>Ciudadanos canalizados con empresas: </a:t>
            </a:r>
            <a:r>
              <a:rPr lang="es-ES" sz="8000" b="1" u="sng" dirty="0" smtClean="0">
                <a:latin typeface="Arial" pitchFamily="34" charset="0"/>
                <a:cs typeface="Arial" pitchFamily="34" charset="0"/>
              </a:rPr>
              <a:t>445</a:t>
            </a:r>
          </a:p>
          <a:p>
            <a:pPr algn="just"/>
            <a:r>
              <a:rPr lang="es-ES" sz="8000" dirty="0" smtClean="0">
                <a:latin typeface="Arial" pitchFamily="34" charset="0"/>
                <a:cs typeface="Arial" pitchFamily="34" charset="0"/>
              </a:rPr>
              <a:t>Personas contratadas: </a:t>
            </a:r>
            <a:r>
              <a:rPr lang="es-ES" sz="8000" b="1" u="sng" dirty="0" smtClean="0">
                <a:latin typeface="Arial" pitchFamily="34" charset="0"/>
                <a:cs typeface="Arial" pitchFamily="34" charset="0"/>
              </a:rPr>
              <a:t>289.  El 65% de los que acudieron</a:t>
            </a:r>
          </a:p>
          <a:p>
            <a:pPr algn="just"/>
            <a:r>
              <a:rPr lang="es-ES" sz="8000" dirty="0" smtClean="0">
                <a:latin typeface="Arial" pitchFamily="34" charset="0"/>
                <a:cs typeface="Arial" pitchFamily="34" charset="0"/>
              </a:rPr>
              <a:t>Empresas de nuevo ingreso: </a:t>
            </a:r>
            <a:r>
              <a:rPr lang="es-ES" sz="8000" b="1" u="sng" dirty="0" smtClean="0">
                <a:latin typeface="Arial" pitchFamily="34" charset="0"/>
                <a:cs typeface="Arial" pitchFamily="34" charset="0"/>
              </a:rPr>
              <a:t>9</a:t>
            </a:r>
          </a:p>
          <a:p>
            <a:pPr algn="just"/>
            <a:r>
              <a:rPr lang="es-ES" sz="8000" dirty="0" smtClean="0">
                <a:latin typeface="Arial" pitchFamily="34" charset="0"/>
                <a:cs typeface="Arial" pitchFamily="34" charset="0"/>
              </a:rPr>
              <a:t>Total de empresas: </a:t>
            </a:r>
            <a:r>
              <a:rPr lang="es-ES" sz="8000" b="1" u="sng" dirty="0" smtClean="0">
                <a:latin typeface="Arial" pitchFamily="34" charset="0"/>
                <a:cs typeface="Arial" pitchFamily="34" charset="0"/>
              </a:rPr>
              <a:t>216</a:t>
            </a:r>
            <a:r>
              <a:rPr lang="es-ES" sz="8000" dirty="0" smtClean="0">
                <a:latin typeface="Arial" pitchFamily="34" charset="0"/>
                <a:cs typeface="Arial" pitchFamily="34" charset="0"/>
              </a:rPr>
              <a:t> </a:t>
            </a:r>
          </a:p>
          <a:p>
            <a:pPr algn="just"/>
            <a:r>
              <a:rPr lang="es-ES" sz="8000" dirty="0" smtClean="0">
                <a:latin typeface="Arial" pitchFamily="34" charset="0"/>
                <a:cs typeface="Arial" pitchFamily="34" charset="0"/>
              </a:rPr>
              <a:t>Pendientes por colocar: </a:t>
            </a:r>
            <a:r>
              <a:rPr lang="es-ES" sz="8000" b="1" u="sng" dirty="0" smtClean="0">
                <a:latin typeface="Arial" pitchFamily="34" charset="0"/>
                <a:cs typeface="Arial" pitchFamily="34" charset="0"/>
              </a:rPr>
              <a:t>156</a:t>
            </a:r>
          </a:p>
          <a:p>
            <a:endParaRPr lang="es-ES" sz="8000"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pPr>
              <a:buNone/>
            </a:pPr>
            <a:endParaRPr lang="es-ES" sz="8000" b="1" dirty="0" smtClean="0">
              <a:latin typeface="Arial" pitchFamily="34" charset="0"/>
              <a:cs typeface="Arial" pitchFamily="34" charset="0"/>
            </a:endParaRPr>
          </a:p>
          <a:p>
            <a:endParaRPr lang="es-ES" sz="6400" b="1" dirty="0" smtClean="0">
              <a:latin typeface="Arial" pitchFamily="34" charset="0"/>
              <a:cs typeface="Arial" pitchFamily="34" charset="0"/>
            </a:endParaRPr>
          </a:p>
          <a:p>
            <a:pPr>
              <a:buNone/>
            </a:pPr>
            <a:endParaRPr lang="es-ES" sz="6400" dirty="0" smtClean="0">
              <a:latin typeface="Arial" pitchFamily="34" charset="0"/>
              <a:cs typeface="Arial" pitchFamily="34" charset="0"/>
            </a:endParaRPr>
          </a:p>
          <a:p>
            <a:endParaRPr lang="es-ES" sz="2200" dirty="0" smtClean="0">
              <a:latin typeface="Arial" pitchFamily="34" charset="0"/>
              <a:cs typeface="Arial" pitchFamily="34" charset="0"/>
            </a:endParaRPr>
          </a:p>
          <a:p>
            <a:endParaRPr lang="es-ES" sz="2200" dirty="0" smtClean="0">
              <a:latin typeface="Arial" pitchFamily="34" charset="0"/>
              <a:cs typeface="Arial" pitchFamily="34" charset="0"/>
            </a:endParaRPr>
          </a:p>
          <a:p>
            <a:endParaRPr lang="es-ES" sz="2200" dirty="0" smtClean="0">
              <a:latin typeface="Arial" pitchFamily="34" charset="0"/>
              <a:cs typeface="Arial" pitchFamily="34" charset="0"/>
            </a:endParaRPr>
          </a:p>
          <a:p>
            <a:endParaRPr lang="es-ES" sz="1800" dirty="0" smtClean="0">
              <a:latin typeface="Arial" pitchFamily="34" charset="0"/>
              <a:cs typeface="Arial" pitchFamily="34" charset="0"/>
            </a:endParaRPr>
          </a:p>
          <a:p>
            <a:pPr>
              <a:buNone/>
            </a:pPr>
            <a:r>
              <a:rPr lang="es-ES" sz="1800" dirty="0" smtClean="0">
                <a:latin typeface="Arial" pitchFamily="34" charset="0"/>
                <a:cs typeface="Arial" pitchFamily="34" charset="0"/>
              </a:rPr>
              <a:t> </a:t>
            </a: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2" name="11 Imagen" descr="C:\Documents and Settings\Usuario\Escritorio\10013835_621853114552249_2095601020_n.jpg"/>
          <p:cNvPicPr/>
          <p:nvPr/>
        </p:nvPicPr>
        <p:blipFill>
          <a:blip r:embed="rId3" cstate="print"/>
          <a:srcRect/>
          <a:stretch>
            <a:fillRect/>
          </a:stretch>
        </p:blipFill>
        <p:spPr bwMode="auto">
          <a:xfrm>
            <a:off x="251520" y="1340768"/>
            <a:ext cx="2664296" cy="2880320"/>
          </a:xfrm>
          <a:prstGeom prst="rect">
            <a:avLst/>
          </a:prstGeom>
          <a:noFill/>
          <a:ln w="9525">
            <a:noFill/>
            <a:miter lim="800000"/>
            <a:headEnd/>
            <a:tailEnd/>
          </a:ln>
        </p:spPr>
      </p:pic>
      <p:pic>
        <p:nvPicPr>
          <p:cNvPr id="13" name="12 Imagen" descr="C:\Documents and Settings\Usuario\Escritorio\10007483_621853427885551_471818894_n.jpg"/>
          <p:cNvPicPr/>
          <p:nvPr/>
        </p:nvPicPr>
        <p:blipFill>
          <a:blip r:embed="rId4" cstate="print"/>
          <a:srcRect/>
          <a:stretch>
            <a:fillRect/>
          </a:stretch>
        </p:blipFill>
        <p:spPr bwMode="auto">
          <a:xfrm>
            <a:off x="3059832" y="1340768"/>
            <a:ext cx="2664296" cy="2880320"/>
          </a:xfrm>
          <a:prstGeom prst="rect">
            <a:avLst/>
          </a:prstGeom>
          <a:noFill/>
          <a:ln w="9525">
            <a:noFill/>
            <a:miter lim="800000"/>
            <a:headEnd/>
            <a:tailEnd/>
          </a:ln>
        </p:spPr>
      </p:pic>
      <p:pic>
        <p:nvPicPr>
          <p:cNvPr id="14" name="13 Imagen" descr="C:\Documents and Settings\Usuario\Escritorio\1979560_621853464552214_1838798768_n.jpg"/>
          <p:cNvPicPr/>
          <p:nvPr/>
        </p:nvPicPr>
        <p:blipFill>
          <a:blip r:embed="rId5" cstate="print"/>
          <a:srcRect/>
          <a:stretch>
            <a:fillRect/>
          </a:stretch>
        </p:blipFill>
        <p:spPr bwMode="auto">
          <a:xfrm>
            <a:off x="5868144" y="1340768"/>
            <a:ext cx="2736304" cy="2880320"/>
          </a:xfrm>
          <a:prstGeom prst="rect">
            <a:avLst/>
          </a:prstGeom>
          <a:noFill/>
          <a:ln w="9525">
            <a:noFill/>
            <a:miter lim="800000"/>
            <a:headEnd/>
            <a:tailEnd/>
          </a:ln>
        </p:spPr>
      </p:pic>
      <p:sp>
        <p:nvSpPr>
          <p:cNvPr id="16" name="15 Rectángulo"/>
          <p:cNvSpPr/>
          <p:nvPr/>
        </p:nvSpPr>
        <p:spPr>
          <a:xfrm>
            <a:off x="2771800" y="332656"/>
            <a:ext cx="3967753" cy="646331"/>
          </a:xfrm>
          <a:prstGeom prst="rect">
            <a:avLst/>
          </a:prstGeom>
        </p:spPr>
        <p:txBody>
          <a:bodyPr wrap="none">
            <a:spAutoFit/>
          </a:bodyPr>
          <a:lstStyle/>
          <a:p>
            <a:pPr>
              <a:buNone/>
            </a:pPr>
            <a:r>
              <a:rPr lang="es-ES" sz="3600" b="1" dirty="0" smtClean="0">
                <a:latin typeface="Arial" pitchFamily="34" charset="0"/>
                <a:cs typeface="Arial" pitchFamily="34" charset="0"/>
              </a:rPr>
              <a:t> Bolsa de trabajo</a:t>
            </a:r>
            <a:r>
              <a:rPr lang="es-ES" b="1" dirty="0" smtClean="0">
                <a:latin typeface="Arial" pitchFamily="34" charset="0"/>
                <a:cs typeface="Arial" pitchFamily="34" charset="0"/>
              </a:rPr>
              <a:t>.</a:t>
            </a:r>
          </a:p>
        </p:txBody>
      </p:sp>
      <p:sp>
        <p:nvSpPr>
          <p:cNvPr id="9" name="15 Marcador de número de diapositiva"/>
          <p:cNvSpPr txBox="1">
            <a:spLocks/>
          </p:cNvSpPr>
          <p:nvPr/>
        </p:nvSpPr>
        <p:spPr>
          <a:xfrm>
            <a:off x="8460432" y="6356350"/>
            <a:ext cx="432048" cy="365125"/>
          </a:xfrm>
          <a:prstGeom prst="rect">
            <a:avLst/>
          </a:prstGeom>
          <a:blipFill dpi="0" rotWithShape="1">
            <a:blip r:embed="rId6"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10</a:t>
            </a:fld>
            <a:endParaRPr lang="es-ES" dirty="0">
              <a:solidFill>
                <a:prstClr val="black">
                  <a:tint val="75000"/>
                </a:prstClr>
              </a:solidFill>
            </a:endParaRPr>
          </a:p>
        </p:txBody>
      </p:sp>
      <p:sp>
        <p:nvSpPr>
          <p:cNvPr id="10"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ransition spd="slow">
    <p:blinds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5536" y="4149080"/>
            <a:ext cx="8358246" cy="1272204"/>
          </a:xfrm>
        </p:spPr>
        <p:txBody>
          <a:bodyPr>
            <a:normAutofit lnSpcReduction="10000"/>
          </a:bodyPr>
          <a:lstStyle/>
          <a:p>
            <a:pPr algn="l"/>
            <a:endParaRPr lang="es-ES" sz="1600" b="1" dirty="0" smtClean="0">
              <a:solidFill>
                <a:schemeClr val="tx1"/>
              </a:solidFill>
              <a:latin typeface="Arial" pitchFamily="34" charset="0"/>
              <a:cs typeface="Arial" pitchFamily="34" charset="0"/>
            </a:endParaRPr>
          </a:p>
          <a:p>
            <a:pPr>
              <a:buFont typeface="Arial" pitchFamily="34" charset="0"/>
              <a:buChar char="•"/>
            </a:pPr>
            <a:r>
              <a:rPr lang="es-ES" sz="2800" b="1" dirty="0" smtClean="0">
                <a:solidFill>
                  <a:schemeClr val="tx1"/>
                </a:solidFill>
                <a:latin typeface="Arial" pitchFamily="34" charset="0"/>
                <a:cs typeface="Arial" pitchFamily="34" charset="0"/>
              </a:rPr>
              <a:t>    </a:t>
            </a:r>
            <a:r>
              <a:rPr lang="es-ES" sz="2800" dirty="0" smtClean="0">
                <a:solidFill>
                  <a:schemeClr val="tx1"/>
                </a:solidFill>
                <a:latin typeface="Arial" pitchFamily="34" charset="0"/>
                <a:cs typeface="Arial" pitchFamily="34" charset="0"/>
              </a:rPr>
              <a:t>Universidades participantes</a:t>
            </a:r>
            <a:r>
              <a:rPr lang="es-ES" sz="2800" b="1" dirty="0" smtClean="0">
                <a:solidFill>
                  <a:schemeClr val="tx1"/>
                </a:solidFill>
                <a:latin typeface="Arial" pitchFamily="34" charset="0"/>
                <a:cs typeface="Arial" pitchFamily="34" charset="0"/>
              </a:rPr>
              <a:t>: </a:t>
            </a:r>
            <a:r>
              <a:rPr lang="es-ES" sz="2800" b="1" u="sng" dirty="0" smtClean="0">
                <a:solidFill>
                  <a:schemeClr val="tx1"/>
                </a:solidFill>
                <a:latin typeface="Arial" pitchFamily="34" charset="0"/>
                <a:cs typeface="Arial" pitchFamily="34" charset="0"/>
              </a:rPr>
              <a:t>10</a:t>
            </a:r>
          </a:p>
          <a:p>
            <a:pPr>
              <a:buFont typeface="Arial" pitchFamily="34" charset="0"/>
              <a:buChar char="•"/>
            </a:pPr>
            <a:r>
              <a:rPr lang="es-ES" sz="2800" b="1" dirty="0" smtClean="0">
                <a:solidFill>
                  <a:schemeClr val="tx1"/>
                </a:solidFill>
                <a:latin typeface="Arial" pitchFamily="34" charset="0"/>
                <a:cs typeface="Arial" pitchFamily="34" charset="0"/>
              </a:rPr>
              <a:t>    </a:t>
            </a:r>
            <a:r>
              <a:rPr lang="es-ES" sz="2800" dirty="0" smtClean="0">
                <a:solidFill>
                  <a:schemeClr val="tx1"/>
                </a:solidFill>
                <a:latin typeface="Arial" pitchFamily="34" charset="0"/>
                <a:cs typeface="Arial" pitchFamily="34" charset="0"/>
              </a:rPr>
              <a:t>Tipos de Convenio</a:t>
            </a:r>
            <a:r>
              <a:rPr lang="es-ES" sz="2800" b="1" dirty="0" smtClean="0">
                <a:solidFill>
                  <a:schemeClr val="tx1"/>
                </a:solidFill>
                <a:latin typeface="Arial" pitchFamily="34" charset="0"/>
                <a:cs typeface="Arial" pitchFamily="34" charset="0"/>
              </a:rPr>
              <a:t>: </a:t>
            </a:r>
            <a:r>
              <a:rPr lang="es-ES" sz="2800" b="1" u="sng" dirty="0" smtClean="0">
                <a:solidFill>
                  <a:schemeClr val="tx1"/>
                </a:solidFill>
                <a:latin typeface="Arial" pitchFamily="34" charset="0"/>
                <a:cs typeface="Arial" pitchFamily="34" charset="0"/>
              </a:rPr>
              <a:t>Becas</a:t>
            </a:r>
          </a:p>
          <a:p>
            <a:pPr>
              <a:buFont typeface="Arial" pitchFamily="34" charset="0"/>
              <a:buChar char="•"/>
            </a:pPr>
            <a:endParaRPr lang="es-ES" sz="1600" b="1" u="sng" dirty="0" smtClean="0">
              <a:solidFill>
                <a:schemeClr val="tx1"/>
              </a:solidFill>
              <a:latin typeface="Arial" pitchFamily="34" charset="0"/>
              <a:cs typeface="Arial" pitchFamily="34" charset="0"/>
            </a:endParaRPr>
          </a:p>
          <a:p>
            <a:endParaRPr lang="es-ES" sz="1600" b="1" dirty="0" smtClean="0">
              <a:solidFill>
                <a:schemeClr val="tx1"/>
              </a:solidFill>
              <a:latin typeface="Arial" pitchFamily="34" charset="0"/>
              <a:cs typeface="Arial" pitchFamily="34" charset="0"/>
            </a:endParaRPr>
          </a:p>
          <a:p>
            <a:pPr algn="l">
              <a:buFont typeface="Arial" pitchFamily="34" charset="0"/>
              <a:buChar char="•"/>
            </a:pPr>
            <a:endParaRPr lang="es-ES" sz="1600" b="1" dirty="0" smtClean="0">
              <a:solidFill>
                <a:schemeClr val="tx1"/>
              </a:solidFill>
              <a:latin typeface="Arial" pitchFamily="34" charset="0"/>
              <a:cs typeface="Arial" pitchFamily="34" charset="0"/>
            </a:endParaRPr>
          </a:p>
          <a:p>
            <a:pPr algn="l">
              <a:buFont typeface="Arial" pitchFamily="34" charset="0"/>
              <a:buChar char="•"/>
            </a:pPr>
            <a:endParaRPr lang="es-MX" sz="1600" b="1" dirty="0">
              <a:latin typeface="Arial" pitchFamily="34" charset="0"/>
              <a:cs typeface="Arial" pitchFamily="34" charset="0"/>
            </a:endParaRPr>
          </a:p>
        </p:txBody>
      </p:sp>
      <p:pic>
        <p:nvPicPr>
          <p:cNvPr id="9" name="8 Imagen" descr="C:\Documents and Settings\Usuario\Escritorio\IMG_9682-590x393.jpg"/>
          <p:cNvPicPr/>
          <p:nvPr/>
        </p:nvPicPr>
        <p:blipFill>
          <a:blip r:embed="rId2" cstate="print"/>
          <a:srcRect/>
          <a:stretch>
            <a:fillRect/>
          </a:stretch>
        </p:blipFill>
        <p:spPr bwMode="auto">
          <a:xfrm>
            <a:off x="179512" y="980728"/>
            <a:ext cx="4248472" cy="3024336"/>
          </a:xfrm>
          <a:prstGeom prst="rect">
            <a:avLst/>
          </a:prstGeom>
          <a:noFill/>
          <a:ln w="9525">
            <a:noFill/>
            <a:miter lim="800000"/>
            <a:headEnd/>
            <a:tailEnd/>
          </a:ln>
        </p:spPr>
      </p:pic>
      <p:pic>
        <p:nvPicPr>
          <p:cNvPr id="10" name="9 Imagen" descr="C:\Documents and Settings\Usuario\Escritorio\IMG_9709-590x393.jpg"/>
          <p:cNvPicPr/>
          <p:nvPr/>
        </p:nvPicPr>
        <p:blipFill>
          <a:blip r:embed="rId3" cstate="print"/>
          <a:srcRect/>
          <a:stretch>
            <a:fillRect/>
          </a:stretch>
        </p:blipFill>
        <p:spPr bwMode="auto">
          <a:xfrm>
            <a:off x="4644008" y="980728"/>
            <a:ext cx="4176464" cy="3024336"/>
          </a:xfrm>
          <a:prstGeom prst="rect">
            <a:avLst/>
          </a:prstGeom>
          <a:noFill/>
          <a:ln w="9525">
            <a:noFill/>
            <a:miter lim="800000"/>
            <a:headEnd/>
            <a:tailEnd/>
          </a:ln>
        </p:spPr>
      </p:pic>
      <p:sp>
        <p:nvSpPr>
          <p:cNvPr id="14" name="13 Rectángulo"/>
          <p:cNvSpPr/>
          <p:nvPr/>
        </p:nvSpPr>
        <p:spPr>
          <a:xfrm>
            <a:off x="827584" y="0"/>
            <a:ext cx="7901522" cy="584775"/>
          </a:xfrm>
          <a:prstGeom prst="rect">
            <a:avLst/>
          </a:prstGeom>
        </p:spPr>
        <p:txBody>
          <a:bodyPr wrap="none">
            <a:spAutoFit/>
          </a:bodyPr>
          <a:lstStyle/>
          <a:p>
            <a:r>
              <a:rPr lang="es-ES" sz="3200" b="1" dirty="0" smtClean="0">
                <a:latin typeface="Arial" pitchFamily="34" charset="0"/>
                <a:cs typeface="Arial" pitchFamily="34" charset="0"/>
              </a:rPr>
              <a:t>Firma de convenios con Universidades </a:t>
            </a:r>
          </a:p>
        </p:txBody>
      </p:sp>
      <p:sp>
        <p:nvSpPr>
          <p:cNvPr id="6"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11</a:t>
            </a:fld>
            <a:endParaRPr lang="es-ES" dirty="0">
              <a:solidFill>
                <a:prstClr val="black">
                  <a:tint val="75000"/>
                </a:prstClr>
              </a:solidFill>
            </a:endParaRPr>
          </a:p>
        </p:txBody>
      </p:sp>
      <p:sp>
        <p:nvSpPr>
          <p:cNvPr id="7" name="9 Marcador de pie de página"/>
          <p:cNvSpPr>
            <a:spLocks noGrp="1"/>
          </p:cNvSpPr>
          <p:nvPr>
            <p:ph type="ftr" sz="quarter" idx="11"/>
          </p:nvPr>
        </p:nvSpPr>
        <p:spPr>
          <a:xfrm>
            <a:off x="3124200" y="6309320"/>
            <a:ext cx="2895600" cy="365125"/>
          </a:xfrm>
        </p:spPr>
        <p:txBody>
          <a:bodyPr/>
          <a:lstStyle/>
          <a:p>
            <a:r>
              <a:rPr lang="es-ES" dirty="0" smtClean="0"/>
              <a:t>SECRETARÍA DE DESARROLLO SOCIAL</a:t>
            </a:r>
            <a:endParaRPr lang="es-E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1500174"/>
            <a:ext cx="6143668" cy="3357586"/>
          </a:xfrm>
        </p:spPr>
        <p:txBody>
          <a:bodyPr>
            <a:normAutofit fontScale="55000" lnSpcReduction="20000"/>
          </a:bodyPr>
          <a:lstStyle/>
          <a:p>
            <a:endParaRPr lang="es-ES" sz="1800" b="1" dirty="0" smtClean="0">
              <a:latin typeface="Arial" pitchFamily="34" charset="0"/>
              <a:cs typeface="Arial" pitchFamily="34" charset="0"/>
            </a:endParaRPr>
          </a:p>
          <a:p>
            <a:pPr>
              <a:buNone/>
            </a:pPr>
            <a:endParaRPr lang="es-ES" sz="2100" b="1" dirty="0" smtClean="0">
              <a:latin typeface="Arial" pitchFamily="34" charset="0"/>
              <a:cs typeface="Arial" pitchFamily="34" charset="0"/>
            </a:endParaRPr>
          </a:p>
          <a:p>
            <a:pPr>
              <a:buNone/>
            </a:pPr>
            <a:endParaRPr lang="es-ES" sz="1600" b="1" dirty="0" smtClean="0">
              <a:latin typeface="Arial" pitchFamily="34" charset="0"/>
              <a:cs typeface="Arial" pitchFamily="34" charset="0"/>
            </a:endParaRPr>
          </a:p>
          <a:p>
            <a:pPr>
              <a:buNone/>
            </a:pPr>
            <a:endParaRPr lang="es-ES" sz="1600" dirty="0" smtClean="0">
              <a:latin typeface="Arial" pitchFamily="34" charset="0"/>
              <a:cs typeface="Arial" pitchFamily="34" charset="0"/>
            </a:endParaRPr>
          </a:p>
          <a:p>
            <a:pPr>
              <a:buNone/>
            </a:pPr>
            <a:endParaRPr lang="es-ES" sz="1600" dirty="0" smtClean="0">
              <a:latin typeface="Arial" pitchFamily="34" charset="0"/>
              <a:cs typeface="Arial" pitchFamily="34" charset="0"/>
            </a:endParaRPr>
          </a:p>
          <a:p>
            <a:pPr>
              <a:buNone/>
            </a:pPr>
            <a:endParaRPr lang="es-ES" sz="1600" dirty="0" smtClean="0">
              <a:latin typeface="Arial" pitchFamily="34" charset="0"/>
              <a:cs typeface="Arial" pitchFamily="34" charset="0"/>
            </a:endParaRPr>
          </a:p>
          <a:p>
            <a:endParaRPr lang="es-ES" sz="1600" dirty="0" smtClean="0">
              <a:latin typeface="Arial" pitchFamily="34" charset="0"/>
              <a:cs typeface="Arial" pitchFamily="34" charset="0"/>
            </a:endParaRPr>
          </a:p>
          <a:p>
            <a:endParaRPr lang="es-ES" sz="1600" dirty="0" smtClean="0">
              <a:latin typeface="Arial" pitchFamily="34" charset="0"/>
              <a:cs typeface="Arial" pitchFamily="34" charset="0"/>
            </a:endParaRPr>
          </a:p>
          <a:p>
            <a:pPr>
              <a:buNone/>
            </a:pPr>
            <a:endParaRPr lang="es-ES" sz="1200" dirty="0" smtClean="0">
              <a:latin typeface="Arial" pitchFamily="34" charset="0"/>
              <a:cs typeface="Arial" pitchFamily="34" charset="0"/>
            </a:endParaRPr>
          </a:p>
          <a:p>
            <a:endParaRPr lang="es-ES" sz="1200" dirty="0" smtClean="0">
              <a:latin typeface="Arial" pitchFamily="34" charset="0"/>
              <a:cs typeface="Arial" pitchFamily="34" charset="0"/>
            </a:endParaRPr>
          </a:p>
          <a:p>
            <a:pPr>
              <a:buNone/>
            </a:pPr>
            <a:endParaRPr lang="es-ES" sz="1800" b="1" dirty="0" smtClean="0">
              <a:latin typeface="Arial" pitchFamily="34" charset="0"/>
              <a:cs typeface="Arial" pitchFamily="34" charset="0"/>
            </a:endParaRPr>
          </a:p>
          <a:p>
            <a:endParaRPr lang="es-ES" sz="1800" dirty="0" smtClean="0">
              <a:latin typeface="Arial" pitchFamily="34" charset="0"/>
              <a:cs typeface="Arial" pitchFamily="34" charset="0"/>
            </a:endParaRPr>
          </a:p>
          <a:p>
            <a:pPr>
              <a:buNone/>
            </a:pPr>
            <a:endParaRPr lang="es-ES" sz="1800" b="1" dirty="0" smtClean="0">
              <a:latin typeface="Arial" pitchFamily="34" charset="0"/>
              <a:cs typeface="Arial" pitchFamily="34" charset="0"/>
            </a:endParaRPr>
          </a:p>
          <a:p>
            <a:pPr>
              <a:buNone/>
            </a:pPr>
            <a:r>
              <a:rPr lang="es-ES" sz="1800" dirty="0" smtClean="0">
                <a:latin typeface="Arial" pitchFamily="34" charset="0"/>
                <a:cs typeface="Arial" pitchFamily="34" charset="0"/>
              </a:rPr>
              <a:t> </a:t>
            </a: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endParaRPr lang="es-ES" sz="1800" dirty="0" smtClean="0">
              <a:latin typeface="Arial" pitchFamily="34" charset="0"/>
              <a:cs typeface="Arial" pitchFamily="34" charset="0"/>
            </a:endParaRPr>
          </a:p>
          <a:p>
            <a:pPr>
              <a:buNone/>
            </a:pPr>
            <a:r>
              <a:rPr lang="es-ES" sz="1800" dirty="0" smtClean="0">
                <a:latin typeface="Arial" pitchFamily="34" charset="0"/>
                <a:cs typeface="Arial" pitchFamily="34" charset="0"/>
              </a:rPr>
              <a:t> </a:t>
            </a:r>
            <a:endParaRPr lang="es-ES" sz="18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 name="9 CuadroTexto"/>
          <p:cNvSpPr txBox="1"/>
          <p:nvPr/>
        </p:nvSpPr>
        <p:spPr>
          <a:xfrm>
            <a:off x="500034" y="4005064"/>
            <a:ext cx="8501122" cy="7540526"/>
          </a:xfrm>
          <a:prstGeom prst="rect">
            <a:avLst/>
          </a:prstGeom>
          <a:noFill/>
        </p:spPr>
        <p:txBody>
          <a:bodyPr wrap="square" rtlCol="0">
            <a:spAutoFit/>
          </a:bodyPr>
          <a:lstStyle/>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endParaRPr lang="es-ES_tradnl" sz="1600" b="1" dirty="0" smtClean="0">
              <a:latin typeface="Arial" pitchFamily="34" charset="0"/>
              <a:cs typeface="Arial" pitchFamily="34" charset="0"/>
            </a:endParaRPr>
          </a:p>
          <a:p>
            <a:pPr algn="ctr">
              <a:buFont typeface="Arial" pitchFamily="34" charset="0"/>
              <a:buChar char="•"/>
            </a:pPr>
            <a:r>
              <a:rPr lang="es-ES_tradnl" sz="3200" b="1" dirty="0" smtClean="0">
                <a:latin typeface="Arial" pitchFamily="34" charset="0"/>
                <a:cs typeface="Arial" pitchFamily="34" charset="0"/>
              </a:rPr>
              <a:t>    </a:t>
            </a:r>
            <a:r>
              <a:rPr lang="es-ES_tradnl" sz="3200" dirty="0" smtClean="0">
                <a:latin typeface="Arial" pitchFamily="34" charset="0"/>
                <a:cs typeface="Arial" pitchFamily="34" charset="0"/>
              </a:rPr>
              <a:t>Personas atendidas: </a:t>
            </a:r>
            <a:r>
              <a:rPr lang="es-ES_tradnl" sz="3200" b="1" u="sng" dirty="0" smtClean="0">
                <a:latin typeface="Arial" pitchFamily="34" charset="0"/>
                <a:cs typeface="Arial" pitchFamily="34" charset="0"/>
              </a:rPr>
              <a:t>120</a:t>
            </a:r>
          </a:p>
          <a:p>
            <a:pPr algn="ctr">
              <a:buFont typeface="Arial" pitchFamily="34" charset="0"/>
              <a:buChar char="•"/>
            </a:pPr>
            <a:r>
              <a:rPr lang="es-ES_tradnl" sz="3200" dirty="0" smtClean="0">
                <a:latin typeface="Arial" pitchFamily="34" charset="0"/>
                <a:cs typeface="Arial" pitchFamily="34" charset="0"/>
              </a:rPr>
              <a:t>    Empresas participantes: </a:t>
            </a:r>
            <a:r>
              <a:rPr lang="es-ES_tradnl" sz="3200" b="1" u="sng" dirty="0" smtClean="0">
                <a:latin typeface="Arial" pitchFamily="34" charset="0"/>
                <a:cs typeface="Arial" pitchFamily="34" charset="0"/>
              </a:rPr>
              <a:t>21</a:t>
            </a:r>
          </a:p>
          <a:p>
            <a:pPr algn="ctr">
              <a:buFont typeface="Arial" pitchFamily="34" charset="0"/>
              <a:buChar char="•"/>
            </a:pPr>
            <a:r>
              <a:rPr lang="es-ES_tradnl" sz="3200" dirty="0" smtClean="0">
                <a:latin typeface="Arial" pitchFamily="34" charset="0"/>
                <a:cs typeface="Arial" pitchFamily="34" charset="0"/>
              </a:rPr>
              <a:t>   Vacantes ofrecidas: </a:t>
            </a:r>
            <a:r>
              <a:rPr lang="es-ES_tradnl" sz="3200" b="1" u="sng" dirty="0" smtClean="0">
                <a:latin typeface="Arial" pitchFamily="34" charset="0"/>
                <a:cs typeface="Arial" pitchFamily="34" charset="0"/>
              </a:rPr>
              <a:t>420</a:t>
            </a:r>
          </a:p>
          <a:p>
            <a:pPr>
              <a:buFont typeface="Arial" pitchFamily="34" charset="0"/>
              <a:buChar char="•"/>
            </a:pPr>
            <a:endParaRPr lang="es-ES_tradnl" sz="2000" dirty="0" smtClean="0">
              <a:latin typeface="Arial" pitchFamily="34" charset="0"/>
              <a:cs typeface="Arial" pitchFamily="34" charset="0"/>
            </a:endParaRPr>
          </a:p>
          <a:p>
            <a:pPr>
              <a:buFont typeface="Arial" pitchFamily="34" charset="0"/>
              <a:buChar char="•"/>
            </a:pPr>
            <a:endParaRPr lang="es-ES_tradnl" sz="1600" dirty="0" smtClean="0">
              <a:latin typeface="Arial" pitchFamily="34" charset="0"/>
              <a:cs typeface="Arial" pitchFamily="34" charset="0"/>
            </a:endParaRPr>
          </a:p>
          <a:p>
            <a:endParaRPr lang="es-ES_tradnl" sz="1600" b="1" dirty="0" smtClean="0">
              <a:latin typeface="Arial"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_tradnl" sz="2000" u="sng" dirty="0" smtClean="0">
              <a:latin typeface="Maiandra GD" pitchFamily="34" charset="0"/>
              <a:cs typeface="Arial" pitchFamily="34" charset="0"/>
            </a:endParaRPr>
          </a:p>
          <a:p>
            <a:pPr algn="ctr"/>
            <a:endParaRPr lang="es-ES" sz="2000" u="sng" dirty="0">
              <a:latin typeface="Maiandra GD" pitchFamily="34" charset="0"/>
              <a:cs typeface="Arial" pitchFamily="34" charset="0"/>
            </a:endParaRPr>
          </a:p>
        </p:txBody>
      </p:sp>
      <p:pic>
        <p:nvPicPr>
          <p:cNvPr id="23" name="22 Imagen" descr="C:\Documents and Settings\Usuario\Escritorio\10155134_621853224552238_1868271876_n (1).jpg"/>
          <p:cNvPicPr/>
          <p:nvPr/>
        </p:nvPicPr>
        <p:blipFill>
          <a:blip r:embed="rId3" cstate="print"/>
          <a:srcRect/>
          <a:stretch>
            <a:fillRect/>
          </a:stretch>
        </p:blipFill>
        <p:spPr bwMode="auto">
          <a:xfrm>
            <a:off x="179512" y="1052736"/>
            <a:ext cx="2664296" cy="3168122"/>
          </a:xfrm>
          <a:prstGeom prst="rect">
            <a:avLst/>
          </a:prstGeom>
          <a:noFill/>
          <a:ln w="9525">
            <a:noFill/>
            <a:miter lim="800000"/>
            <a:headEnd/>
            <a:tailEnd/>
          </a:ln>
        </p:spPr>
      </p:pic>
      <p:pic>
        <p:nvPicPr>
          <p:cNvPr id="25" name="24 Imagen" descr="C:\Documents and Settings\Usuario\Escritorio\970757_621853331218894_252391947_n.jpg"/>
          <p:cNvPicPr/>
          <p:nvPr/>
        </p:nvPicPr>
        <p:blipFill>
          <a:blip r:embed="rId4" cstate="print"/>
          <a:srcRect/>
          <a:stretch>
            <a:fillRect/>
          </a:stretch>
        </p:blipFill>
        <p:spPr bwMode="auto">
          <a:xfrm>
            <a:off x="3059832" y="980728"/>
            <a:ext cx="2719774" cy="3186109"/>
          </a:xfrm>
          <a:prstGeom prst="rect">
            <a:avLst/>
          </a:prstGeom>
          <a:noFill/>
          <a:ln w="9525">
            <a:noFill/>
            <a:miter lim="800000"/>
            <a:headEnd/>
            <a:tailEnd/>
          </a:ln>
        </p:spPr>
      </p:pic>
      <p:pic>
        <p:nvPicPr>
          <p:cNvPr id="26" name="25 Imagen" descr="C:\Documents and Settings\Usuario\Escritorio\1465217_621853284552232_1990801684_n.jpg"/>
          <p:cNvPicPr/>
          <p:nvPr/>
        </p:nvPicPr>
        <p:blipFill>
          <a:blip r:embed="rId5" cstate="print"/>
          <a:srcRect/>
          <a:stretch>
            <a:fillRect/>
          </a:stretch>
        </p:blipFill>
        <p:spPr bwMode="auto">
          <a:xfrm>
            <a:off x="5940152" y="1052736"/>
            <a:ext cx="3006666" cy="3143272"/>
          </a:xfrm>
          <a:prstGeom prst="rect">
            <a:avLst/>
          </a:prstGeom>
          <a:noFill/>
          <a:ln w="9525">
            <a:noFill/>
            <a:miter lim="800000"/>
            <a:headEnd/>
            <a:tailEnd/>
          </a:ln>
        </p:spPr>
      </p:pic>
      <p:sp>
        <p:nvSpPr>
          <p:cNvPr id="16" name="15 Rectángulo"/>
          <p:cNvSpPr/>
          <p:nvPr/>
        </p:nvSpPr>
        <p:spPr>
          <a:xfrm>
            <a:off x="971600" y="260648"/>
            <a:ext cx="7272808" cy="646331"/>
          </a:xfrm>
          <a:prstGeom prst="rect">
            <a:avLst/>
          </a:prstGeom>
        </p:spPr>
        <p:txBody>
          <a:bodyPr wrap="square">
            <a:spAutoFit/>
          </a:bodyPr>
          <a:lstStyle/>
          <a:p>
            <a:r>
              <a:rPr lang="es-ES_tradnl" sz="3600" b="1" dirty="0" smtClean="0">
                <a:latin typeface="Arial" pitchFamily="34" charset="0"/>
                <a:cs typeface="Arial" pitchFamily="34" charset="0"/>
              </a:rPr>
              <a:t>Feria de Empleo en Expo Mujer </a:t>
            </a:r>
          </a:p>
        </p:txBody>
      </p:sp>
      <p:sp>
        <p:nvSpPr>
          <p:cNvPr id="11" name="15 Marcador de número de diapositiva"/>
          <p:cNvSpPr txBox="1">
            <a:spLocks/>
          </p:cNvSpPr>
          <p:nvPr/>
        </p:nvSpPr>
        <p:spPr>
          <a:xfrm>
            <a:off x="8460432" y="6356350"/>
            <a:ext cx="432048" cy="365125"/>
          </a:xfrm>
          <a:prstGeom prst="rect">
            <a:avLst/>
          </a:prstGeom>
          <a:blipFill dpi="0" rotWithShape="1">
            <a:blip r:embed="rId6"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12</a:t>
            </a:fld>
            <a:endParaRPr lang="es-ES" dirty="0">
              <a:solidFill>
                <a:prstClr val="black">
                  <a:tint val="75000"/>
                </a:prstClr>
              </a:solidFill>
            </a:endParaRPr>
          </a:p>
        </p:txBody>
      </p:sp>
      <p:sp>
        <p:nvSpPr>
          <p:cNvPr id="12"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ransition spd="slow">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1643050"/>
            <a:ext cx="8229600" cy="4525963"/>
          </a:xfrm>
        </p:spPr>
        <p:txBody>
          <a:bodyPr>
            <a:normAutofit/>
          </a:bodyPr>
          <a:lstStyle/>
          <a:p>
            <a:pPr>
              <a:buNone/>
            </a:pPr>
            <a:endParaRPr lang="es-ES" sz="1600" dirty="0" smtClean="0">
              <a:latin typeface="Arial" pitchFamily="34" charset="0"/>
              <a:cs typeface="Arial" pitchFamily="34" charset="0"/>
            </a:endParaRPr>
          </a:p>
          <a:p>
            <a:endParaRPr lang="es-ES" sz="1600" dirty="0" smtClean="0">
              <a:latin typeface="Arial" pitchFamily="34" charset="0"/>
              <a:cs typeface="Arial" pitchFamily="34" charset="0"/>
            </a:endParaRPr>
          </a:p>
          <a:p>
            <a:endParaRPr lang="es-ES" sz="1600" dirty="0" smtClean="0">
              <a:latin typeface="Arial" pitchFamily="34" charset="0"/>
              <a:cs typeface="Arial" pitchFamily="34" charset="0"/>
            </a:endParaRPr>
          </a:p>
          <a:p>
            <a:pPr>
              <a:buNone/>
            </a:pPr>
            <a:endParaRPr lang="es-ES" sz="1200" dirty="0" smtClean="0">
              <a:latin typeface="Arial" pitchFamily="34" charset="0"/>
              <a:cs typeface="Arial" pitchFamily="34" charset="0"/>
            </a:endParaRPr>
          </a:p>
          <a:p>
            <a:endParaRPr lang="es-ES" sz="1200" dirty="0" smtClean="0">
              <a:latin typeface="Arial" pitchFamily="34" charset="0"/>
              <a:cs typeface="Arial" pitchFamily="34" charset="0"/>
            </a:endParaRPr>
          </a:p>
          <a:p>
            <a:endParaRPr lang="es-ES" sz="1200" dirty="0" smtClean="0">
              <a:latin typeface="Arial" pitchFamily="34" charset="0"/>
              <a:cs typeface="Arial" pitchFamily="34" charset="0"/>
            </a:endParaRPr>
          </a:p>
          <a:p>
            <a:endParaRPr lang="es-ES" sz="1200" dirty="0" smtClean="0">
              <a:latin typeface="Arial" pitchFamily="34" charset="0"/>
              <a:cs typeface="Arial" pitchFamily="34" charset="0"/>
            </a:endParaRPr>
          </a:p>
        </p:txBody>
      </p:sp>
      <p:sp>
        <p:nvSpPr>
          <p:cNvPr id="13" name="12 Rectángulo"/>
          <p:cNvSpPr/>
          <p:nvPr/>
        </p:nvSpPr>
        <p:spPr>
          <a:xfrm>
            <a:off x="428596" y="1142984"/>
            <a:ext cx="8215370" cy="4031873"/>
          </a:xfrm>
          <a:prstGeom prst="rect">
            <a:avLst/>
          </a:prstGeom>
        </p:spPr>
        <p:txBody>
          <a:bodyPr wrap="square">
            <a:spAutoFit/>
          </a:bodyPr>
          <a:lstStyle/>
          <a:p>
            <a:pPr>
              <a:buNone/>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lgn="just">
              <a:buFont typeface="Arial" pitchFamily="34" charset="0"/>
              <a:buChar char="•"/>
            </a:pPr>
            <a:r>
              <a:rPr lang="es-ES" dirty="0" smtClean="0">
                <a:latin typeface="Arial" pitchFamily="34" charset="0"/>
                <a:cs typeface="Arial" pitchFamily="34" charset="0"/>
              </a:rPr>
              <a:t> </a:t>
            </a:r>
            <a:r>
              <a:rPr lang="es-ES" sz="2800" dirty="0" smtClean="0">
                <a:latin typeface="Arial" pitchFamily="34" charset="0"/>
                <a:cs typeface="Arial" pitchFamily="34" charset="0"/>
              </a:rPr>
              <a:t> Estamos en contacto con Gobierno del Estado           para iniciar el programa de Jefas de familia en coordinación con el Instituto de las Mujeres.</a:t>
            </a:r>
          </a:p>
          <a:p>
            <a:pPr>
              <a:buFont typeface="Arial" pitchFamily="34" charset="0"/>
              <a:buChar char="•"/>
            </a:pPr>
            <a:endParaRPr lang="es-ES" sz="2800"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a:p>
            <a:pPr>
              <a:buFont typeface="Arial" pitchFamily="34" charset="0"/>
              <a:buChar char="•"/>
            </a:pPr>
            <a:endParaRPr lang="es-ES" dirty="0" smtClean="0">
              <a:latin typeface="Arial" pitchFamily="34" charset="0"/>
              <a:cs typeface="Arial" pitchFamily="34" charset="0"/>
            </a:endParaRPr>
          </a:p>
        </p:txBody>
      </p:sp>
      <p:sp>
        <p:nvSpPr>
          <p:cNvPr id="4"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13</a:t>
            </a:fld>
            <a:endParaRPr lang="es-ES" dirty="0">
              <a:solidFill>
                <a:prstClr val="black">
                  <a:tint val="75000"/>
                </a:prstClr>
              </a:solidFill>
            </a:endParaRPr>
          </a:p>
        </p:txBody>
      </p:sp>
      <p:sp>
        <p:nvSpPr>
          <p:cNvPr id="5"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ransition spd="slow">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fontScale="77500" lnSpcReduction="20000"/>
          </a:bodyPr>
          <a:lstStyle/>
          <a:p>
            <a:pPr algn="just"/>
            <a:r>
              <a:rPr lang="es-ES" dirty="0" smtClean="0">
                <a:latin typeface="Arial" pitchFamily="34" charset="0"/>
                <a:cs typeface="Arial" pitchFamily="34" charset="0"/>
              </a:rPr>
              <a:t>Seguir contactando Autoridades para bajar Programas del Estado.</a:t>
            </a:r>
          </a:p>
          <a:p>
            <a:pPr algn="just"/>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Seguir contactando mas Empresas , con vacantes para menores de edad, adultos mayores y empleos en casa.</a:t>
            </a:r>
          </a:p>
          <a:p>
            <a:pPr algn="just">
              <a:buNone/>
            </a:pPr>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Buscar mas apoyos en las empresas contactadas para trabajar con los diferentes programas del Municipio.</a:t>
            </a:r>
          </a:p>
          <a:p>
            <a:pPr algn="just"/>
            <a:endParaRPr lang="es-ES" dirty="0" smtClean="0">
              <a:latin typeface="Arial" pitchFamily="34" charset="0"/>
              <a:cs typeface="Arial" pitchFamily="34" charset="0"/>
            </a:endParaRPr>
          </a:p>
          <a:p>
            <a:pPr algn="just"/>
            <a:r>
              <a:rPr lang="es-ES" dirty="0" smtClean="0">
                <a:latin typeface="Arial" pitchFamily="34" charset="0"/>
                <a:cs typeface="Arial" pitchFamily="34" charset="0"/>
              </a:rPr>
              <a:t>Próxima Feria del Empleo para el mes de Mayo.</a:t>
            </a:r>
          </a:p>
          <a:p>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pPr>
              <a:buNone/>
            </a:pPr>
            <a:endParaRPr lang="es-ES" dirty="0" smtClean="0">
              <a:latin typeface="Arial" pitchFamily="34" charset="0"/>
              <a:cs typeface="Arial" pitchFamily="34" charset="0"/>
            </a:endParaRPr>
          </a:p>
          <a:p>
            <a:pPr>
              <a:buNone/>
            </a:pPr>
            <a:endParaRPr lang="es-ES" dirty="0" smtClean="0">
              <a:latin typeface="Arial" pitchFamily="34" charset="0"/>
              <a:cs typeface="Arial" pitchFamily="34" charset="0"/>
            </a:endParaRPr>
          </a:p>
          <a:p>
            <a:endParaRPr lang="es-ES" dirty="0" smtClean="0">
              <a:latin typeface="Arial" pitchFamily="34" charset="0"/>
              <a:cs typeface="Arial" pitchFamily="34" charset="0"/>
            </a:endParaRPr>
          </a:p>
          <a:p>
            <a:pPr>
              <a:buNone/>
            </a:pPr>
            <a:endParaRPr lang="es-ES" dirty="0" smtClean="0">
              <a:latin typeface="Arial" pitchFamily="34" charset="0"/>
              <a:cs typeface="Arial" pitchFamily="34" charset="0"/>
            </a:endParaRPr>
          </a:p>
        </p:txBody>
      </p:sp>
      <p:sp>
        <p:nvSpPr>
          <p:cNvPr id="10" name="9 Rectángulo"/>
          <p:cNvSpPr/>
          <p:nvPr/>
        </p:nvSpPr>
        <p:spPr>
          <a:xfrm>
            <a:off x="1594118" y="260648"/>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endParaRPr lang="es-ES_tradnl" sz="6000" dirty="0"/>
          </a:p>
        </p:txBody>
      </p:sp>
      <p:sp>
        <p:nvSpPr>
          <p:cNvPr id="4"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14</a:t>
            </a:fld>
            <a:endParaRPr lang="es-ES" dirty="0">
              <a:solidFill>
                <a:prstClr val="black">
                  <a:tint val="75000"/>
                </a:prstClr>
              </a:solidFill>
            </a:endParaRPr>
          </a:p>
        </p:txBody>
      </p:sp>
      <p:sp>
        <p:nvSpPr>
          <p:cNvPr id="5"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3" name="3 Título"/>
          <p:cNvSpPr txBox="1">
            <a:spLocks/>
          </p:cNvSpPr>
          <p:nvPr/>
        </p:nvSpPr>
        <p:spPr>
          <a:xfrm>
            <a:off x="476214" y="674173"/>
            <a:ext cx="8208912" cy="646331"/>
          </a:xfrm>
          <a:prstGeom prst="rect">
            <a:avLst/>
          </a:prstGeom>
          <a:noFill/>
        </p:spPr>
        <p:txBody>
          <a:bodyPr vert="horz" wrap="square" lIns="91440" tIns="45720" rIns="91440" bIns="45720" rtlCol="0" anchor="ctr">
            <a:spAutoFit/>
          </a:bodyPr>
          <a:lstStyle/>
          <a:p>
            <a:pPr algn="ctr">
              <a:spcBef>
                <a:spcPct val="0"/>
              </a:spcBef>
              <a:defRPr/>
            </a:pPr>
            <a:r>
              <a:rPr lang="es-ES_tradnl" sz="3600" b="1" dirty="0" smtClean="0">
                <a:ln w="10541" cmpd="sng">
                  <a:solidFill>
                    <a:srgbClr val="4F81BD">
                      <a:shade val="88000"/>
                      <a:satMod val="110000"/>
                    </a:srgbClr>
                  </a:solidFill>
                  <a:prstDash val="solid"/>
                </a:ln>
                <a:latin typeface="Arial" pitchFamily="34" charset="0"/>
                <a:cs typeface="Arial" pitchFamily="34" charset="0"/>
              </a:rPr>
              <a:t>DIRECCIÓN DE SALUD PÚBLICA</a:t>
            </a:r>
            <a:endParaRPr lang="es-ES" sz="3600" b="1" dirty="0">
              <a:ln w="10541" cmpd="sng">
                <a:solidFill>
                  <a:srgbClr val="4F81BD">
                    <a:shade val="88000"/>
                    <a:satMod val="110000"/>
                  </a:srgbClr>
                </a:solidFill>
                <a:prstDash val="solid"/>
              </a:ln>
              <a:latin typeface="Arial" pitchFamily="34" charset="0"/>
              <a:cs typeface="Arial" pitchFamily="34" charset="0"/>
            </a:endParaRPr>
          </a:p>
        </p:txBody>
      </p:sp>
      <p:sp>
        <p:nvSpPr>
          <p:cNvPr id="4" name="3 CuadroTexto"/>
          <p:cNvSpPr txBox="1"/>
          <p:nvPr/>
        </p:nvSpPr>
        <p:spPr>
          <a:xfrm>
            <a:off x="1691560" y="1475492"/>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DR. GERARDO ALAN DUEÑAS RAMIREZ</a:t>
            </a:r>
            <a:endParaRPr lang="es-ES" u="sng" dirty="0">
              <a:latin typeface="Arial" pitchFamily="34" charset="0"/>
              <a:cs typeface="Arial" pitchFamily="34" charset="0"/>
            </a:endParaRPr>
          </a:p>
        </p:txBody>
      </p:sp>
      <p:sp>
        <p:nvSpPr>
          <p:cNvPr id="5" name="4 Rectángulo"/>
          <p:cNvSpPr/>
          <p:nvPr/>
        </p:nvSpPr>
        <p:spPr>
          <a:xfrm>
            <a:off x="842082" y="2492896"/>
            <a:ext cx="5983561" cy="2585323"/>
          </a:xfrm>
          <a:prstGeom prst="rect">
            <a:avLst/>
          </a:prstGeom>
        </p:spPr>
        <p:txBody>
          <a:bodyPr wrap="none">
            <a:spAutoFit/>
          </a:bodyPr>
          <a:lstStyle/>
          <a:p>
            <a:pPr marL="285750" indent="-285750">
              <a:buFont typeface="Arial" pitchFamily="34" charset="0"/>
              <a:buChar char="•"/>
            </a:pPr>
            <a:r>
              <a:rPr lang="es-MX" dirty="0">
                <a:latin typeface="Arial Black" pitchFamily="34" charset="0"/>
              </a:rPr>
              <a:t>PROGRAMA DE CONTROL </a:t>
            </a:r>
            <a:r>
              <a:rPr lang="es-MX" dirty="0" smtClean="0">
                <a:latin typeface="Arial Black" pitchFamily="34" charset="0"/>
              </a:rPr>
              <a:t>CANINO.</a:t>
            </a:r>
          </a:p>
          <a:p>
            <a:pPr marL="285750" indent="-285750">
              <a:buFont typeface="Arial" pitchFamily="34" charset="0"/>
              <a:buChar char="•"/>
            </a:pPr>
            <a:endParaRPr lang="es-MX" dirty="0">
              <a:latin typeface="Arial Black" pitchFamily="34" charset="0"/>
            </a:endParaRPr>
          </a:p>
          <a:p>
            <a:pPr marL="285750" indent="-285750">
              <a:buFont typeface="Arial" pitchFamily="34" charset="0"/>
              <a:buChar char="•"/>
            </a:pPr>
            <a:r>
              <a:rPr lang="es-MX" dirty="0">
                <a:latin typeface="Arial Black" pitchFamily="34" charset="0"/>
              </a:rPr>
              <a:t>PROGRAMA DE PREVENCIÓN DEL </a:t>
            </a:r>
            <a:r>
              <a:rPr lang="es-MX" dirty="0" smtClean="0">
                <a:latin typeface="Arial Black" pitchFamily="34" charset="0"/>
              </a:rPr>
              <a:t>DENGUE.</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FUMIGACION.</a:t>
            </a:r>
          </a:p>
          <a:p>
            <a:pPr marL="285750" indent="-285750"/>
            <a:endParaRPr lang="es-MX" dirty="0" smtClean="0">
              <a:latin typeface="Arial Black" pitchFamily="34" charset="0"/>
            </a:endParaRPr>
          </a:p>
          <a:p>
            <a:pPr marL="285750" indent="-285750"/>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a:latin typeface="Arial Black" pitchFamily="34" charset="0"/>
            </a:endParaRPr>
          </a:p>
        </p:txBody>
      </p:sp>
      <p:sp>
        <p:nvSpPr>
          <p:cNvPr id="6"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15</a:t>
            </a:fld>
            <a:endParaRPr lang="es-ES" dirty="0">
              <a:solidFill>
                <a:prstClr val="black">
                  <a:tint val="75000"/>
                </a:prstClr>
              </a:solidFill>
            </a:endParaRPr>
          </a:p>
        </p:txBody>
      </p:sp>
    </p:spTree>
    <p:extLst>
      <p:ext uri="{BB962C8B-B14F-4D97-AF65-F5344CB8AC3E}">
        <p14:creationId xmlns="" xmlns:p14="http://schemas.microsoft.com/office/powerpoint/2010/main" val="407023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5"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267744" y="260648"/>
            <a:ext cx="4586453" cy="584775"/>
          </a:xfrm>
          <a:prstGeom prst="rect">
            <a:avLst/>
          </a:prstGeom>
        </p:spPr>
        <p:txBody>
          <a:bodyPr wrap="square">
            <a:spAutoFit/>
          </a:bodyPr>
          <a:lstStyle/>
          <a:p>
            <a:pPr marL="285750" indent="-285750">
              <a:buFont typeface="Arial" panose="020B0604020202020204" pitchFamily="34" charset="0"/>
              <a:buChar char="•"/>
            </a:pPr>
            <a:r>
              <a:rPr lang="es-MX" sz="3200" b="1" dirty="0" smtClean="0">
                <a:latin typeface="Arial" pitchFamily="34" charset="0"/>
                <a:cs typeface="Arial" pitchFamily="34" charset="0"/>
              </a:rPr>
              <a:t>CONTROL CANINO</a:t>
            </a:r>
            <a:endParaRPr lang="es-MX" sz="3200" b="1" dirty="0">
              <a:latin typeface="Arial" pitchFamily="34" charset="0"/>
              <a:cs typeface="Arial" pitchFamily="34" charset="0"/>
            </a:endParaRPr>
          </a:p>
        </p:txBody>
      </p:sp>
      <p:graphicFrame>
        <p:nvGraphicFramePr>
          <p:cNvPr id="13" name="12 Tabla"/>
          <p:cNvGraphicFramePr>
            <a:graphicFrameLocks noGrp="1"/>
          </p:cNvGraphicFramePr>
          <p:nvPr>
            <p:extLst>
              <p:ext uri="{D42A27DB-BD31-4B8C-83A1-F6EECF244321}">
                <p14:modId xmlns:p14="http://schemas.microsoft.com/office/powerpoint/2010/main" xmlns="" val="801532092"/>
              </p:ext>
            </p:extLst>
          </p:nvPr>
        </p:nvGraphicFramePr>
        <p:xfrm>
          <a:off x="2267744" y="4581128"/>
          <a:ext cx="4176464" cy="1463220"/>
        </p:xfrm>
        <a:graphic>
          <a:graphicData uri="http://schemas.openxmlformats.org/drawingml/2006/table">
            <a:tbl>
              <a:tblPr firstRow="1" firstCol="1" bandRow="1">
                <a:tableStyleId>{5C22544A-7EE6-4342-B048-85BDC9FD1C3A}</a:tableStyleId>
              </a:tblPr>
              <a:tblGrid>
                <a:gridCol w="2968659"/>
                <a:gridCol w="1207805"/>
              </a:tblGrid>
              <a:tr h="365805">
                <a:tc>
                  <a:txBody>
                    <a:bodyPr/>
                    <a:lstStyle/>
                    <a:p>
                      <a:pPr algn="just">
                        <a:spcAft>
                          <a:spcPts val="0"/>
                        </a:spcAft>
                      </a:pPr>
                      <a:r>
                        <a:rPr lang="es-ES" sz="1600" dirty="0">
                          <a:solidFill>
                            <a:schemeClr val="tx1"/>
                          </a:solidFill>
                          <a:effectLst/>
                          <a:latin typeface="Arial" pitchFamily="34" charset="0"/>
                          <a:cs typeface="Arial" pitchFamily="34" charset="0"/>
                        </a:rPr>
                        <a:t>REPORTES CIUDADANOS</a:t>
                      </a:r>
                      <a:endParaRPr lang="es-MX" sz="16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400" dirty="0" smtClean="0">
                          <a:solidFill>
                            <a:schemeClr val="tx1"/>
                          </a:solidFill>
                          <a:effectLst/>
                          <a:latin typeface="Arial" pitchFamily="34" charset="0"/>
                          <a:ea typeface="+mn-ea"/>
                          <a:cs typeface="Arial" pitchFamily="34" charset="0"/>
                        </a:rPr>
                        <a:t>127</a:t>
                      </a:r>
                      <a:endParaRPr lang="es-MX" sz="2400" dirty="0">
                        <a:solidFill>
                          <a:schemeClr val="tx1"/>
                        </a:solidFill>
                        <a:effectLst/>
                        <a:latin typeface="Arial" pitchFamily="34" charset="0"/>
                        <a:ea typeface="Times New Roman"/>
                        <a:cs typeface="Arial" pitchFamily="34" charset="0"/>
                      </a:endParaRPr>
                    </a:p>
                  </a:txBody>
                  <a:tcPr marL="68580" marR="68580" marT="0" marB="0">
                    <a:noFill/>
                  </a:tcPr>
                </a:tc>
              </a:tr>
              <a:tr h="365805">
                <a:tc>
                  <a:txBody>
                    <a:bodyPr/>
                    <a:lstStyle/>
                    <a:p>
                      <a:pPr algn="just">
                        <a:spcAft>
                          <a:spcPts val="0"/>
                        </a:spcAft>
                      </a:pPr>
                      <a:r>
                        <a:rPr lang="es-ES" sz="1600">
                          <a:solidFill>
                            <a:schemeClr val="tx1"/>
                          </a:solidFill>
                          <a:effectLst/>
                          <a:latin typeface="Arial" pitchFamily="34" charset="0"/>
                          <a:cs typeface="Arial" pitchFamily="34" charset="0"/>
                        </a:rPr>
                        <a:t>REPORTES ATENDIDOS</a:t>
                      </a:r>
                      <a:endParaRPr lang="es-MX" sz="160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400" dirty="0" smtClean="0">
                          <a:solidFill>
                            <a:schemeClr val="tx1"/>
                          </a:solidFill>
                          <a:effectLst/>
                          <a:latin typeface="Arial" pitchFamily="34" charset="0"/>
                          <a:ea typeface="+mn-ea"/>
                          <a:cs typeface="Arial" pitchFamily="34" charset="0"/>
                        </a:rPr>
                        <a:t>127</a:t>
                      </a:r>
                      <a:endParaRPr lang="es-MX" sz="2400" dirty="0">
                        <a:solidFill>
                          <a:schemeClr val="tx1"/>
                        </a:solidFill>
                        <a:effectLst/>
                        <a:latin typeface="Arial" pitchFamily="34" charset="0"/>
                        <a:ea typeface="Times New Roman"/>
                        <a:cs typeface="Arial" pitchFamily="34" charset="0"/>
                      </a:endParaRPr>
                    </a:p>
                  </a:txBody>
                  <a:tcPr marL="68580" marR="68580" marT="0" marB="0">
                    <a:noFill/>
                  </a:tcPr>
                </a:tc>
              </a:tr>
              <a:tr h="365805">
                <a:tc>
                  <a:txBody>
                    <a:bodyPr/>
                    <a:lstStyle/>
                    <a:p>
                      <a:pPr algn="just">
                        <a:spcAft>
                          <a:spcPts val="0"/>
                        </a:spcAft>
                      </a:pPr>
                      <a:r>
                        <a:rPr lang="es-ES" sz="1600">
                          <a:solidFill>
                            <a:schemeClr val="tx1"/>
                          </a:solidFill>
                          <a:effectLst/>
                          <a:latin typeface="Arial" pitchFamily="34" charset="0"/>
                          <a:cs typeface="Arial" pitchFamily="34" charset="0"/>
                        </a:rPr>
                        <a:t>AGRESORES</a:t>
                      </a:r>
                      <a:endParaRPr lang="es-MX" sz="160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400" dirty="0" smtClean="0">
                          <a:solidFill>
                            <a:schemeClr val="tx1"/>
                          </a:solidFill>
                          <a:effectLst/>
                          <a:latin typeface="Arial" pitchFamily="34" charset="0"/>
                          <a:ea typeface="+mn-ea"/>
                          <a:cs typeface="Arial" pitchFamily="34" charset="0"/>
                        </a:rPr>
                        <a:t>8</a:t>
                      </a:r>
                      <a:endParaRPr lang="es-MX" sz="2400" dirty="0">
                        <a:solidFill>
                          <a:schemeClr val="tx1"/>
                        </a:solidFill>
                        <a:effectLst/>
                        <a:latin typeface="Arial" pitchFamily="34" charset="0"/>
                        <a:ea typeface="Times New Roman"/>
                        <a:cs typeface="Arial" pitchFamily="34" charset="0"/>
                      </a:endParaRPr>
                    </a:p>
                  </a:txBody>
                  <a:tcPr marL="68580" marR="68580" marT="0" marB="0">
                    <a:noFill/>
                  </a:tcPr>
                </a:tc>
              </a:tr>
              <a:tr h="365805">
                <a:tc>
                  <a:txBody>
                    <a:bodyPr/>
                    <a:lstStyle/>
                    <a:p>
                      <a:pPr algn="just">
                        <a:spcAft>
                          <a:spcPts val="0"/>
                        </a:spcAft>
                      </a:pPr>
                      <a:r>
                        <a:rPr lang="es-ES" sz="1600" dirty="0">
                          <a:solidFill>
                            <a:schemeClr val="tx1"/>
                          </a:solidFill>
                          <a:effectLst/>
                          <a:latin typeface="Arial" pitchFamily="34" charset="0"/>
                          <a:cs typeface="Arial" pitchFamily="34" charset="0"/>
                        </a:rPr>
                        <a:t>TOTAL RECOLECTADOS</a:t>
                      </a:r>
                      <a:endParaRPr lang="es-MX" sz="16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400" dirty="0" smtClean="0">
                          <a:solidFill>
                            <a:schemeClr val="tx1"/>
                          </a:solidFill>
                          <a:effectLst/>
                          <a:latin typeface="Arial" pitchFamily="34" charset="0"/>
                          <a:ea typeface="+mn-ea"/>
                          <a:cs typeface="Arial" pitchFamily="34" charset="0"/>
                        </a:rPr>
                        <a:t>347</a:t>
                      </a:r>
                      <a:endParaRPr lang="es-MX" sz="2400" dirty="0">
                        <a:solidFill>
                          <a:schemeClr val="tx1"/>
                        </a:solidFill>
                        <a:effectLst/>
                        <a:latin typeface="Arial" pitchFamily="34" charset="0"/>
                        <a:ea typeface="Times New Roman"/>
                        <a:cs typeface="Arial" pitchFamily="34" charset="0"/>
                      </a:endParaRPr>
                    </a:p>
                  </a:txBody>
                  <a:tcPr marL="68580" marR="68580" marT="0" marB="0">
                    <a:noFill/>
                  </a:tcPr>
                </a:tc>
              </a:tr>
            </a:tbl>
          </a:graphicData>
        </a:graphic>
      </p:graphicFrame>
      <p:pic>
        <p:nvPicPr>
          <p:cNvPr id="1027" name="Picture 3" descr="F:\FEBRERO\DSC0631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4008" y="1340768"/>
            <a:ext cx="4032448" cy="280831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C:\Users\Toshiba\Downloads\DSC0686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340768"/>
            <a:ext cx="4051191" cy="280831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16</a:t>
            </a:fld>
            <a:endParaRPr lang="es-ES" dirty="0">
              <a:solidFill>
                <a:prstClr val="black">
                  <a:tint val="75000"/>
                </a:prstClr>
              </a:solidFill>
            </a:endParaRPr>
          </a:p>
        </p:txBody>
      </p:sp>
      <p:sp>
        <p:nvSpPr>
          <p:cNvPr id="7"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187624" y="476672"/>
            <a:ext cx="6585970" cy="646331"/>
          </a:xfrm>
          <a:prstGeom prst="rect">
            <a:avLst/>
          </a:prstGeom>
        </p:spPr>
        <p:txBody>
          <a:bodyPr wrap="none">
            <a:spAutoFit/>
          </a:bodyPr>
          <a:lstStyle/>
          <a:p>
            <a:pPr marL="285750" indent="-285750">
              <a:buFont typeface="Arial" panose="020B0604020202020204" pitchFamily="34" charset="0"/>
              <a:buChar char="•"/>
            </a:pPr>
            <a:r>
              <a:rPr lang="es-MX" sz="3600" b="1" dirty="0" smtClean="0">
                <a:latin typeface="Arial" pitchFamily="34" charset="0"/>
                <a:cs typeface="Arial" pitchFamily="34" charset="0"/>
              </a:rPr>
              <a:t>PROMOCION DE LA SALUD</a:t>
            </a:r>
            <a:endParaRPr lang="es-MX" sz="3600" b="1" dirty="0">
              <a:latin typeface="Arial" pitchFamily="34" charset="0"/>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xmlns="" val="953194080"/>
              </p:ext>
            </p:extLst>
          </p:nvPr>
        </p:nvGraphicFramePr>
        <p:xfrm>
          <a:off x="2627784" y="4221088"/>
          <a:ext cx="3736162" cy="2133600"/>
        </p:xfrm>
        <a:graphic>
          <a:graphicData uri="http://schemas.openxmlformats.org/drawingml/2006/table">
            <a:tbl>
              <a:tblPr firstRow="1" firstCol="1" bandRow="1">
                <a:tableStyleId>{5C22544A-7EE6-4342-B048-85BDC9FD1C3A}</a:tableStyleId>
              </a:tblPr>
              <a:tblGrid>
                <a:gridCol w="2629254"/>
                <a:gridCol w="1106908"/>
              </a:tblGrid>
              <a:tr h="272643">
                <a:tc>
                  <a:txBody>
                    <a:bodyPr/>
                    <a:lstStyle/>
                    <a:p>
                      <a:pPr algn="just">
                        <a:spcAft>
                          <a:spcPts val="0"/>
                        </a:spcAft>
                      </a:pPr>
                      <a:r>
                        <a:rPr lang="es-ES" sz="1800" dirty="0">
                          <a:solidFill>
                            <a:schemeClr val="tx1"/>
                          </a:solidFill>
                          <a:effectLst/>
                          <a:latin typeface="Arial" pitchFamily="34" charset="0"/>
                          <a:cs typeface="Arial" pitchFamily="34" charset="0"/>
                        </a:rPr>
                        <a:t>CERRADAS</a:t>
                      </a:r>
                      <a:endParaRPr lang="es-MX" sz="18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000" b="1" dirty="0" smtClean="0">
                          <a:solidFill>
                            <a:schemeClr val="tx1"/>
                          </a:solidFill>
                          <a:effectLst/>
                          <a:latin typeface="Arial" pitchFamily="34" charset="0"/>
                          <a:ea typeface="+mn-ea"/>
                          <a:cs typeface="Arial" pitchFamily="34" charset="0"/>
                        </a:rPr>
                        <a:t>1652</a:t>
                      </a:r>
                      <a:endParaRPr lang="es-MX" sz="2000" b="1" dirty="0">
                        <a:solidFill>
                          <a:schemeClr val="tx1"/>
                        </a:solidFill>
                        <a:effectLst/>
                        <a:latin typeface="Arial" pitchFamily="34" charset="0"/>
                        <a:ea typeface="Times New Roman"/>
                        <a:cs typeface="Arial" pitchFamily="34" charset="0"/>
                      </a:endParaRPr>
                    </a:p>
                  </a:txBody>
                  <a:tcPr marL="68580" marR="68580" marT="0" marB="0">
                    <a:noFill/>
                  </a:tcPr>
                </a:tc>
              </a:tr>
              <a:tr h="272643">
                <a:tc>
                  <a:txBody>
                    <a:bodyPr/>
                    <a:lstStyle/>
                    <a:p>
                      <a:pPr algn="just">
                        <a:spcAft>
                          <a:spcPts val="0"/>
                        </a:spcAft>
                      </a:pPr>
                      <a:r>
                        <a:rPr lang="es-ES" sz="1800" dirty="0">
                          <a:solidFill>
                            <a:schemeClr val="tx1"/>
                          </a:solidFill>
                          <a:effectLst/>
                          <a:latin typeface="Arial" pitchFamily="34" charset="0"/>
                          <a:cs typeface="Arial" pitchFamily="34" charset="0"/>
                        </a:rPr>
                        <a:t>RENUENTES</a:t>
                      </a:r>
                      <a:endParaRPr lang="es-MX" sz="18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000" b="1" dirty="0" smtClean="0">
                          <a:solidFill>
                            <a:schemeClr val="tx1"/>
                          </a:solidFill>
                          <a:effectLst/>
                          <a:latin typeface="Arial" pitchFamily="34" charset="0"/>
                          <a:ea typeface="+mn-ea"/>
                          <a:cs typeface="Arial" pitchFamily="34" charset="0"/>
                        </a:rPr>
                        <a:t>258</a:t>
                      </a:r>
                      <a:endParaRPr lang="es-MX" sz="2000" b="1" dirty="0">
                        <a:solidFill>
                          <a:schemeClr val="tx1"/>
                        </a:solidFill>
                        <a:effectLst/>
                        <a:latin typeface="Arial" pitchFamily="34" charset="0"/>
                        <a:ea typeface="Times New Roman"/>
                        <a:cs typeface="Arial" pitchFamily="34" charset="0"/>
                      </a:endParaRPr>
                    </a:p>
                  </a:txBody>
                  <a:tcPr marL="68580" marR="68580" marT="0" marB="0">
                    <a:noFill/>
                  </a:tcPr>
                </a:tc>
              </a:tr>
              <a:tr h="272643">
                <a:tc>
                  <a:txBody>
                    <a:bodyPr/>
                    <a:lstStyle/>
                    <a:p>
                      <a:pPr algn="just">
                        <a:spcAft>
                          <a:spcPts val="0"/>
                        </a:spcAft>
                      </a:pPr>
                      <a:r>
                        <a:rPr lang="es-ES" sz="1800" dirty="0">
                          <a:solidFill>
                            <a:schemeClr val="tx1"/>
                          </a:solidFill>
                          <a:effectLst/>
                          <a:latin typeface="Arial" pitchFamily="34" charset="0"/>
                          <a:cs typeface="Arial" pitchFamily="34" charset="0"/>
                        </a:rPr>
                        <a:t>DESHABITADAS</a:t>
                      </a:r>
                      <a:endParaRPr lang="es-MX" sz="18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ES" sz="2000" b="1" dirty="0" smtClean="0">
                          <a:solidFill>
                            <a:schemeClr val="tx1"/>
                          </a:solidFill>
                          <a:effectLst/>
                          <a:latin typeface="Arial" pitchFamily="34" charset="0"/>
                          <a:ea typeface="+mn-ea"/>
                          <a:cs typeface="Arial" pitchFamily="34" charset="0"/>
                        </a:rPr>
                        <a:t>599</a:t>
                      </a:r>
                      <a:endParaRPr lang="es-MX" sz="2000" b="1" dirty="0">
                        <a:solidFill>
                          <a:schemeClr val="tx1"/>
                        </a:solidFill>
                        <a:effectLst/>
                        <a:latin typeface="Arial" pitchFamily="34" charset="0"/>
                        <a:ea typeface="Times New Roman"/>
                        <a:cs typeface="Arial" pitchFamily="34" charset="0"/>
                      </a:endParaRPr>
                    </a:p>
                  </a:txBody>
                  <a:tcPr marL="68580" marR="68580" marT="0" marB="0">
                    <a:noFill/>
                  </a:tcPr>
                </a:tc>
              </a:tr>
              <a:tr h="272643">
                <a:tc>
                  <a:txBody>
                    <a:bodyPr/>
                    <a:lstStyle/>
                    <a:p>
                      <a:pPr algn="just">
                        <a:spcAft>
                          <a:spcPts val="0"/>
                        </a:spcAft>
                      </a:pPr>
                      <a:r>
                        <a:rPr lang="es-ES" sz="1800" dirty="0">
                          <a:solidFill>
                            <a:schemeClr val="tx1"/>
                          </a:solidFill>
                          <a:effectLst/>
                          <a:latin typeface="Arial" pitchFamily="34" charset="0"/>
                          <a:cs typeface="Arial" pitchFamily="34" charset="0"/>
                        </a:rPr>
                        <a:t>TRATADAS</a:t>
                      </a:r>
                      <a:endParaRPr lang="es-MX" sz="18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MX" sz="2000" b="1" dirty="0" smtClean="0">
                          <a:solidFill>
                            <a:schemeClr val="tx1"/>
                          </a:solidFill>
                          <a:effectLst/>
                          <a:latin typeface="Arial" pitchFamily="34" charset="0"/>
                          <a:ea typeface="Times New Roman"/>
                          <a:cs typeface="Arial" pitchFamily="34" charset="0"/>
                        </a:rPr>
                        <a:t>3346</a:t>
                      </a:r>
                      <a:endParaRPr lang="es-MX" sz="2000" b="1" dirty="0">
                        <a:solidFill>
                          <a:schemeClr val="tx1"/>
                        </a:solidFill>
                        <a:effectLst/>
                        <a:latin typeface="Arial" pitchFamily="34" charset="0"/>
                        <a:ea typeface="Times New Roman"/>
                        <a:cs typeface="Arial" pitchFamily="34" charset="0"/>
                      </a:endParaRPr>
                    </a:p>
                  </a:txBody>
                  <a:tcPr marL="68580" marR="68580" marT="0" marB="0">
                    <a:noFill/>
                  </a:tcPr>
                </a:tc>
              </a:tr>
              <a:tr h="272643">
                <a:tc>
                  <a:txBody>
                    <a:bodyPr/>
                    <a:lstStyle/>
                    <a:p>
                      <a:pPr algn="just">
                        <a:spcAft>
                          <a:spcPts val="0"/>
                        </a:spcAft>
                      </a:pPr>
                      <a:r>
                        <a:rPr lang="es-ES" sz="1800" dirty="0" smtClean="0">
                          <a:solidFill>
                            <a:schemeClr val="tx1"/>
                          </a:solidFill>
                          <a:effectLst/>
                          <a:latin typeface="Arial" pitchFamily="34" charset="0"/>
                          <a:cs typeface="Arial" pitchFamily="34" charset="0"/>
                        </a:rPr>
                        <a:t>VISITADAS</a:t>
                      </a:r>
                    </a:p>
                    <a:p>
                      <a:pPr algn="just">
                        <a:spcAft>
                          <a:spcPts val="0"/>
                        </a:spcAft>
                      </a:pPr>
                      <a:endParaRPr lang="es-ES" sz="1800" dirty="0" smtClean="0">
                        <a:solidFill>
                          <a:schemeClr val="tx1"/>
                        </a:solidFill>
                        <a:effectLst/>
                        <a:latin typeface="Arial" pitchFamily="34" charset="0"/>
                        <a:cs typeface="Arial" pitchFamily="34" charset="0"/>
                      </a:endParaRPr>
                    </a:p>
                    <a:p>
                      <a:pPr algn="just">
                        <a:spcAft>
                          <a:spcPts val="0"/>
                        </a:spcAft>
                      </a:pPr>
                      <a:r>
                        <a:rPr lang="es-ES" sz="1800" dirty="0" smtClean="0">
                          <a:solidFill>
                            <a:schemeClr val="tx1"/>
                          </a:solidFill>
                          <a:effectLst/>
                          <a:latin typeface="Arial" pitchFamily="34" charset="0"/>
                          <a:ea typeface="Times New Roman"/>
                          <a:cs typeface="Arial" pitchFamily="34" charset="0"/>
                        </a:rPr>
                        <a:t>Total </a:t>
                      </a:r>
                      <a:r>
                        <a:rPr lang="es-ES" sz="1800" baseline="0" dirty="0" smtClean="0">
                          <a:solidFill>
                            <a:schemeClr val="tx1"/>
                          </a:solidFill>
                          <a:effectLst/>
                          <a:latin typeface="Arial" pitchFamily="34" charset="0"/>
                          <a:ea typeface="Times New Roman"/>
                          <a:cs typeface="Arial" pitchFamily="34" charset="0"/>
                        </a:rPr>
                        <a:t> de colonias</a:t>
                      </a:r>
                      <a:endParaRPr lang="es-MX" sz="1800" dirty="0">
                        <a:solidFill>
                          <a:schemeClr val="tx1"/>
                        </a:solidFill>
                        <a:effectLst/>
                        <a:latin typeface="Arial" pitchFamily="34" charset="0"/>
                        <a:ea typeface="Times New Roman"/>
                        <a:cs typeface="Arial" pitchFamily="34" charset="0"/>
                      </a:endParaRPr>
                    </a:p>
                  </a:txBody>
                  <a:tcPr marL="68580" marR="68580" marT="0" marB="0">
                    <a:noFill/>
                  </a:tcPr>
                </a:tc>
                <a:tc>
                  <a:txBody>
                    <a:bodyPr/>
                    <a:lstStyle/>
                    <a:p>
                      <a:pPr algn="just">
                        <a:spcAft>
                          <a:spcPts val="0"/>
                        </a:spcAft>
                      </a:pPr>
                      <a:r>
                        <a:rPr lang="es-MX" sz="2000" b="1" dirty="0" smtClean="0">
                          <a:solidFill>
                            <a:schemeClr val="tx1"/>
                          </a:solidFill>
                          <a:effectLst/>
                          <a:latin typeface="Arial" pitchFamily="34" charset="0"/>
                          <a:ea typeface="Times New Roman"/>
                          <a:cs typeface="Arial" pitchFamily="34" charset="0"/>
                        </a:rPr>
                        <a:t>5951</a:t>
                      </a:r>
                    </a:p>
                    <a:p>
                      <a:pPr algn="just">
                        <a:spcAft>
                          <a:spcPts val="0"/>
                        </a:spcAft>
                      </a:pPr>
                      <a:endParaRPr lang="es-MX" sz="2000" b="1" dirty="0" smtClean="0">
                        <a:solidFill>
                          <a:schemeClr val="tx1"/>
                        </a:solidFill>
                        <a:effectLst/>
                        <a:latin typeface="Arial" pitchFamily="34" charset="0"/>
                        <a:ea typeface="Times New Roman"/>
                        <a:cs typeface="Arial" pitchFamily="34" charset="0"/>
                      </a:endParaRPr>
                    </a:p>
                    <a:p>
                      <a:pPr algn="just">
                        <a:spcAft>
                          <a:spcPts val="0"/>
                        </a:spcAft>
                      </a:pPr>
                      <a:r>
                        <a:rPr lang="es-MX" sz="2000" b="1" dirty="0" smtClean="0">
                          <a:solidFill>
                            <a:schemeClr val="tx1"/>
                          </a:solidFill>
                          <a:effectLst/>
                          <a:latin typeface="Arial" pitchFamily="34" charset="0"/>
                          <a:ea typeface="Times New Roman"/>
                          <a:cs typeface="Arial" pitchFamily="34" charset="0"/>
                        </a:rPr>
                        <a:t>12</a:t>
                      </a:r>
                    </a:p>
                  </a:txBody>
                  <a:tcPr marL="68580" marR="68580" marT="0" marB="0">
                    <a:noFill/>
                  </a:tcPr>
                </a:tc>
              </a:tr>
            </a:tbl>
          </a:graphicData>
        </a:graphic>
      </p:graphicFrame>
      <p:pic>
        <p:nvPicPr>
          <p:cNvPr id="3074" name="Picture 2" descr="C:\Users\Toshiba\Downloads\DSC0722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268760"/>
            <a:ext cx="3872036" cy="273630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Toshiba\Downloads\DSC0722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1268760"/>
            <a:ext cx="4032448" cy="273630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17</a:t>
            </a:fld>
            <a:endParaRPr lang="es-ES" dirty="0">
              <a:solidFill>
                <a:prstClr val="black">
                  <a:tint val="75000"/>
                </a:prstClr>
              </a:solidFill>
            </a:endParaRPr>
          </a:p>
        </p:txBody>
      </p:sp>
      <p:sp>
        <p:nvSpPr>
          <p:cNvPr id="7"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extLst>
      <p:ext uri="{BB962C8B-B14F-4D97-AF65-F5344CB8AC3E}">
        <p14:creationId xmlns:p14="http://schemas.microsoft.com/office/powerpoint/2010/main" xmlns="" val="722704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88640"/>
            <a:ext cx="8229600" cy="676671"/>
          </a:xfrm>
        </p:spPr>
        <p:txBody>
          <a:bodyPr>
            <a:noAutofit/>
          </a:bodyPr>
          <a:lstStyle/>
          <a:p>
            <a:pPr algn="ctr"/>
            <a:r>
              <a:rPr lang="es-MX" sz="4000" dirty="0" smtClean="0"/>
              <a:t>FUMIGACION A CIELO ABIERTO</a:t>
            </a:r>
          </a:p>
          <a:p>
            <a:pPr algn="ctr"/>
            <a:endParaRPr lang="es-MX" sz="4000" dirty="0"/>
          </a:p>
        </p:txBody>
      </p:sp>
      <p:pic>
        <p:nvPicPr>
          <p:cNvPr id="3074" name="Picture 2" descr="F:\FEBRERO\DSC0731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8144" y="1196752"/>
            <a:ext cx="3078963" cy="25922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Toshiba\Downloads\10153450_281079225388347_11314585_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745" y="1196752"/>
            <a:ext cx="3080103" cy="25922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Toshiba\Downloads\10152953_281079218721681_193750770_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31840" y="1196752"/>
            <a:ext cx="3096344" cy="259228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14 CuadroTexto"/>
          <p:cNvSpPr txBox="1"/>
          <p:nvPr/>
        </p:nvSpPr>
        <p:spPr>
          <a:xfrm>
            <a:off x="1619672" y="4653136"/>
            <a:ext cx="5832648"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_tradnl" sz="2400" dirty="0" smtClean="0">
                <a:latin typeface="Arial" pitchFamily="34" charset="0"/>
                <a:cs typeface="Arial" pitchFamily="34" charset="0"/>
              </a:rPr>
              <a:t>EN ESTE MES SE REALIZO LA FUMIGACION EN 26 COLONIAS</a:t>
            </a:r>
            <a:endParaRPr lang="es-ES_tradnl" sz="2400" dirty="0">
              <a:latin typeface="Arial" pitchFamily="34" charset="0"/>
              <a:cs typeface="Arial" pitchFamily="34" charset="0"/>
            </a:endParaRPr>
          </a:p>
        </p:txBody>
      </p:sp>
      <p:sp>
        <p:nvSpPr>
          <p:cNvPr id="7" name="15 Marcador de número de diapositiva"/>
          <p:cNvSpPr txBox="1">
            <a:spLocks/>
          </p:cNvSpPr>
          <p:nvPr/>
        </p:nvSpPr>
        <p:spPr>
          <a:xfrm>
            <a:off x="8460432" y="6356350"/>
            <a:ext cx="432048" cy="365125"/>
          </a:xfrm>
          <a:prstGeom prst="rect">
            <a:avLst/>
          </a:prstGeom>
          <a:blipFill dpi="0" rotWithShape="1">
            <a:blip r:embed="rId6"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18</a:t>
            </a:fld>
            <a:endParaRPr lang="es-ES" dirty="0">
              <a:solidFill>
                <a:prstClr val="black">
                  <a:tint val="75000"/>
                </a:prstClr>
              </a:solidFill>
            </a:endParaRPr>
          </a:p>
        </p:txBody>
      </p:sp>
      <p:sp>
        <p:nvSpPr>
          <p:cNvPr id="8"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extLst>
      <p:ext uri="{BB962C8B-B14F-4D97-AF65-F5344CB8AC3E}">
        <p14:creationId xmlns:p14="http://schemas.microsoft.com/office/powerpoint/2010/main" xmlns="" val="488829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SECRETARÍA DE DESARROLLO SOCIAL</a:t>
            </a:r>
            <a:endParaRPr lang="es-ES" dirty="0"/>
          </a:p>
        </p:txBody>
      </p:sp>
      <p:sp>
        <p:nvSpPr>
          <p:cNvPr id="6" name="5 Rectángulo"/>
          <p:cNvSpPr/>
          <p:nvPr/>
        </p:nvSpPr>
        <p:spPr>
          <a:xfrm>
            <a:off x="1259632" y="404664"/>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endParaRPr lang="es-ES" sz="6000" dirty="0"/>
          </a:p>
        </p:txBody>
      </p:sp>
      <p:sp>
        <p:nvSpPr>
          <p:cNvPr id="7"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19</a:t>
            </a:fld>
            <a:endParaRPr lang="es-ES" dirty="0">
              <a:solidFill>
                <a:prstClr val="black">
                  <a:tint val="75000"/>
                </a:prstClr>
              </a:solidFill>
            </a:endParaRPr>
          </a:p>
        </p:txBody>
      </p:sp>
      <p:sp>
        <p:nvSpPr>
          <p:cNvPr id="9" name="8 Rectángulo"/>
          <p:cNvSpPr/>
          <p:nvPr/>
        </p:nvSpPr>
        <p:spPr>
          <a:xfrm>
            <a:off x="827584" y="2136338"/>
            <a:ext cx="7128792" cy="2308324"/>
          </a:xfrm>
          <a:prstGeom prst="rect">
            <a:avLst/>
          </a:prstGeom>
        </p:spPr>
        <p:txBody>
          <a:bodyPr wrap="square">
            <a:spAutoFit/>
          </a:bodyPr>
          <a:lstStyle/>
          <a:p>
            <a:pPr marL="514350" indent="-514350" algn="just">
              <a:buFont typeface="Wingdings" pitchFamily="2" charset="2"/>
              <a:buChar char="ü"/>
            </a:pPr>
            <a:r>
              <a:rPr lang="es-MX" sz="2400" dirty="0" smtClean="0">
                <a:latin typeface="Arial" pitchFamily="34" charset="0"/>
                <a:cs typeface="Arial" pitchFamily="34" charset="0"/>
              </a:rPr>
              <a:t>Se realizan fumigaciones intradomiciliarias.</a:t>
            </a:r>
          </a:p>
          <a:p>
            <a:pPr marL="514350" indent="-514350" algn="just">
              <a:buNone/>
            </a:pPr>
            <a:endParaRPr lang="es-MX" sz="2400" dirty="0" smtClean="0">
              <a:latin typeface="Arial" pitchFamily="34" charset="0"/>
              <a:cs typeface="Arial" pitchFamily="34" charset="0"/>
            </a:endParaRPr>
          </a:p>
          <a:p>
            <a:pPr marL="514350" indent="-514350" algn="just">
              <a:buFont typeface="Wingdings" pitchFamily="2" charset="2"/>
              <a:buChar char="ü"/>
            </a:pPr>
            <a:r>
              <a:rPr lang="es-MX" sz="2400" dirty="0" smtClean="0">
                <a:latin typeface="Arial" pitchFamily="34" charset="0"/>
                <a:cs typeface="Arial" pitchFamily="34" charset="0"/>
              </a:rPr>
              <a:t>Se realizara el recorrido de la nebulización en campo abierto en los sectores del municipio.</a:t>
            </a:r>
          </a:p>
          <a:p>
            <a:pPr marL="514350" indent="-514350" algn="just">
              <a:buFont typeface="Wingdings" pitchFamily="2" charset="2"/>
              <a:buChar char="ü"/>
            </a:pPr>
            <a:endParaRPr lang="es-MX" sz="2400" dirty="0" smtClean="0">
              <a:latin typeface="Arial" pitchFamily="34" charset="0"/>
              <a:cs typeface="Arial" pitchFamily="34" charset="0"/>
            </a:endParaRPr>
          </a:p>
          <a:p>
            <a:pPr marL="514350" indent="-514350" algn="just">
              <a:buFont typeface="Wingdings" pitchFamily="2" charset="2"/>
              <a:buChar char="ü"/>
            </a:pPr>
            <a:r>
              <a:rPr lang="es-MX" sz="2400" dirty="0" smtClean="0">
                <a:latin typeface="Arial" pitchFamily="34" charset="0"/>
                <a:cs typeface="Arial" pitchFamily="34" charset="0"/>
              </a:rPr>
              <a:t>Se realizara el recorrido con la unidad canina.</a:t>
            </a:r>
          </a:p>
        </p:txBody>
      </p:sp>
    </p:spTree>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3528" y="764704"/>
            <a:ext cx="2674640" cy="1038374"/>
          </a:xfrm>
        </p:spPr>
        <p:txBody>
          <a:bodyPr>
            <a:normAutofit/>
          </a:bodyPr>
          <a:lstStyle/>
          <a:p>
            <a:r>
              <a:rPr lang="es-MX" sz="2800" b="1" dirty="0" smtClean="0">
                <a:latin typeface="Arial Black" pitchFamily="34" charset="0"/>
              </a:rPr>
              <a:t>OBJETIVO</a:t>
            </a:r>
            <a:endParaRPr lang="es-MX" sz="4000" b="1" dirty="0">
              <a:latin typeface="Arial Black" pitchFamily="34" charset="0"/>
            </a:endParaRPr>
          </a:p>
        </p:txBody>
      </p:sp>
      <p:sp>
        <p:nvSpPr>
          <p:cNvPr id="10" name="9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11"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a:t>
            </a:fld>
            <a:endParaRPr lang="es-ES" dirty="0">
              <a:solidFill>
                <a:prstClr val="black">
                  <a:tint val="75000"/>
                </a:prstClr>
              </a:solidFill>
            </a:endParaRPr>
          </a:p>
        </p:txBody>
      </p:sp>
      <p:sp>
        <p:nvSpPr>
          <p:cNvPr id="12" name="11 CuadroTexto"/>
          <p:cNvSpPr txBox="1"/>
          <p:nvPr/>
        </p:nvSpPr>
        <p:spPr>
          <a:xfrm>
            <a:off x="755576" y="2348880"/>
            <a:ext cx="7704856" cy="2308324"/>
          </a:xfrm>
          <a:prstGeom prst="rect">
            <a:avLst/>
          </a:prstGeom>
          <a:noFill/>
        </p:spPr>
        <p:txBody>
          <a:bodyPr wrap="square" rtlCol="0">
            <a:spAutoFit/>
          </a:bodyPr>
          <a:lstStyle/>
          <a:p>
            <a:pPr algn="just"/>
            <a:r>
              <a:rPr lang="es-MX" sz="2400" dirty="0" smtClean="0">
                <a:latin typeface="Arial" pitchFamily="34" charset="0"/>
                <a:cs typeface="Arial" pitchFamily="34" charset="0"/>
              </a:rPr>
              <a:t>En la actual presentación, se revisan los avances y los nuevos compromisos  por parte de la Secretaria de Desarrollo social y sus Direcciones, con el fin de que día a día se obtenga de manera tangible, una respuesta concreta a las diferentes acciones comprometidas con nuestros ciudadanos.</a:t>
            </a:r>
            <a:endParaRPr lang="es-MX"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500"/>
                                        <p:tgtEl>
                                          <p:spTgt spid="4"/>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55913" y="404664"/>
            <a:ext cx="6480720" cy="1052736"/>
          </a:xfrm>
        </p:spPr>
        <p:txBody>
          <a:bodyPr>
            <a:noAutofit/>
          </a:body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DIRECCIÓN DE RECREACIÓN Y EVENOS</a:t>
            </a:r>
            <a:endParaRPr lang="es-MX" sz="3600" dirty="0"/>
          </a:p>
        </p:txBody>
      </p:sp>
      <p:sp>
        <p:nvSpPr>
          <p:cNvPr id="8" name="7 Rectángulo"/>
          <p:cNvSpPr/>
          <p:nvPr/>
        </p:nvSpPr>
        <p:spPr>
          <a:xfrm>
            <a:off x="1695974" y="1732166"/>
            <a:ext cx="5400599" cy="369332"/>
          </a:xfrm>
          <a:prstGeom prst="rect">
            <a:avLst/>
          </a:prstGeom>
        </p:spPr>
        <p:txBody>
          <a:bodyPr wrap="square">
            <a:spAutoFit/>
          </a:bodyPr>
          <a:lstStyle/>
          <a:p>
            <a:pPr algn="ctr"/>
            <a:r>
              <a:rPr lang="es-ES_tradnl" u="sng" dirty="0" smtClean="0">
                <a:latin typeface="Arial" pitchFamily="34" charset="0"/>
                <a:cs typeface="Arial" pitchFamily="34" charset="0"/>
              </a:rPr>
              <a:t>LIC. MARIO ALBERTO RIOS BENAVIDES.</a:t>
            </a:r>
            <a:endParaRPr lang="es-MX" dirty="0">
              <a:latin typeface="Arial" pitchFamily="34" charset="0"/>
              <a:cs typeface="Arial" pitchFamily="34" charset="0"/>
            </a:endParaRPr>
          </a:p>
        </p:txBody>
      </p:sp>
      <p:sp>
        <p:nvSpPr>
          <p:cNvPr id="9" name="8 Rectángulo"/>
          <p:cNvSpPr/>
          <p:nvPr/>
        </p:nvSpPr>
        <p:spPr>
          <a:xfrm>
            <a:off x="543035" y="1916832"/>
            <a:ext cx="8064896" cy="369332"/>
          </a:xfrm>
          <a:prstGeom prst="rect">
            <a:avLst/>
          </a:prstGeom>
        </p:spPr>
        <p:txBody>
          <a:bodyPr wrap="square">
            <a:spAutoFit/>
          </a:bodyPr>
          <a:lstStyle/>
          <a:p>
            <a:pPr algn="ctr"/>
            <a:r>
              <a:rPr lang="es-MX" b="1" dirty="0" smtClean="0">
                <a:latin typeface="Arial" pitchFamily="34" charset="0"/>
                <a:cs typeface="Arial" pitchFamily="34" charset="0"/>
              </a:rPr>
              <a:t> </a:t>
            </a:r>
            <a:endParaRPr lang="es-MX" sz="2000" dirty="0"/>
          </a:p>
        </p:txBody>
      </p:sp>
      <p:sp>
        <p:nvSpPr>
          <p:cNvPr id="14" name="13 Rectángulo"/>
          <p:cNvSpPr/>
          <p:nvPr/>
        </p:nvSpPr>
        <p:spPr>
          <a:xfrm>
            <a:off x="179512" y="6309321"/>
            <a:ext cx="8640960" cy="369332"/>
          </a:xfrm>
          <a:prstGeom prst="rect">
            <a:avLst/>
          </a:prstGeom>
        </p:spPr>
        <p:txBody>
          <a:bodyPr wrap="square">
            <a:spAutoFit/>
          </a:bodyPr>
          <a:lstStyle/>
          <a:p>
            <a:pPr algn="ctr"/>
            <a:r>
              <a:rPr lang="es-MX" b="1" dirty="0" smtClean="0"/>
              <a:t> </a:t>
            </a:r>
            <a:endParaRPr lang="es-MX" b="1" dirty="0"/>
          </a:p>
        </p:txBody>
      </p:sp>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16"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20</a:t>
            </a:fld>
            <a:endParaRPr lang="es-ES" dirty="0">
              <a:solidFill>
                <a:prstClr val="black">
                  <a:tint val="75000"/>
                </a:prstClr>
              </a:solidFill>
            </a:endParaRPr>
          </a:p>
        </p:txBody>
      </p:sp>
      <p:sp>
        <p:nvSpPr>
          <p:cNvPr id="21" name="20 Rectángulo"/>
          <p:cNvSpPr/>
          <p:nvPr/>
        </p:nvSpPr>
        <p:spPr>
          <a:xfrm>
            <a:off x="1187624" y="2924944"/>
            <a:ext cx="6840760" cy="2215991"/>
          </a:xfrm>
          <a:prstGeom prst="rect">
            <a:avLst/>
          </a:prstGeom>
        </p:spPr>
        <p:txBody>
          <a:bodyPr wrap="square">
            <a:spAutoFit/>
          </a:bodyPr>
          <a:lstStyle/>
          <a:p>
            <a:pPr marL="285750" indent="-285750" algn="ctr">
              <a:buFont typeface="Arial" pitchFamily="34" charset="0"/>
              <a:buChar char="•"/>
            </a:pPr>
            <a:r>
              <a:rPr lang="es-MX" sz="2400" dirty="0">
                <a:latin typeface="Arial Black" pitchFamily="34" charset="0"/>
              </a:rPr>
              <a:t>Apoyo en </a:t>
            </a:r>
            <a:r>
              <a:rPr lang="es-MX" sz="2400" dirty="0" smtClean="0">
                <a:latin typeface="Arial Black" pitchFamily="34" charset="0"/>
              </a:rPr>
              <a:t>la Organización </a:t>
            </a:r>
            <a:r>
              <a:rPr lang="es-MX" sz="2400" dirty="0">
                <a:latin typeface="Arial Black" pitchFamily="34" charset="0"/>
              </a:rPr>
              <a:t>de </a:t>
            </a:r>
            <a:r>
              <a:rPr lang="es-MX" sz="2400" dirty="0" smtClean="0">
                <a:latin typeface="Arial Black" pitchFamily="34" charset="0"/>
              </a:rPr>
              <a:t>Eventos Municipales.  </a:t>
            </a: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a:latin typeface="Arial Black" pitchFamily="34" charset="0"/>
            </a:endParaRPr>
          </a:p>
        </p:txBody>
      </p:sp>
    </p:spTree>
  </p:cSld>
  <p:clrMapOvr>
    <a:masterClrMapping/>
  </p:clrMapOvr>
  <p:transition>
    <p:cover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556792"/>
            <a:ext cx="8712968" cy="5112568"/>
          </a:xfrm>
        </p:spPr>
        <p:txBody>
          <a:bodyPr/>
          <a:lstStyle/>
          <a:p>
            <a:endParaRPr lang="es-MX" dirty="0" smtClean="0"/>
          </a:p>
          <a:p>
            <a:endParaRPr lang="es-MX" sz="2400" dirty="0"/>
          </a:p>
        </p:txBody>
      </p:sp>
      <p:sp>
        <p:nvSpPr>
          <p:cNvPr id="9" name="8 CuadroTexto"/>
          <p:cNvSpPr txBox="1"/>
          <p:nvPr/>
        </p:nvSpPr>
        <p:spPr>
          <a:xfrm>
            <a:off x="395536" y="3999835"/>
            <a:ext cx="8136904" cy="2308324"/>
          </a:xfrm>
          <a:prstGeom prst="rect">
            <a:avLst/>
          </a:prstGeom>
          <a:noFill/>
        </p:spPr>
        <p:txBody>
          <a:bodyPr wrap="square" numCol="1" rtlCol="0">
            <a:spAutoFit/>
          </a:bodyPr>
          <a:lstStyle/>
          <a:p>
            <a:pPr algn="just"/>
            <a:r>
              <a:rPr lang="es-MX" sz="2400" dirty="0" smtClean="0">
                <a:latin typeface="Arial" pitchFamily="34" charset="0"/>
                <a:cs typeface="Arial" pitchFamily="34" charset="0"/>
              </a:rPr>
              <a:t>Apoyamos en el evento de Convenio de Firmas con Universidades, que estuvo a cargo de la Dirección de Concertación Social y de la Secretaria de Educación, dicho evento se realizo en el Auditorio, el día 27 de febrero del 2014, donde asistieron 200 estudiantes aprox.   </a:t>
            </a:r>
          </a:p>
          <a:p>
            <a:pPr algn="just"/>
            <a:r>
              <a:rPr lang="es-MX" sz="2400" dirty="0" smtClean="0"/>
              <a:t>   </a:t>
            </a:r>
            <a:endParaRPr lang="es-MX" sz="2400" dirty="0"/>
          </a:p>
        </p:txBody>
      </p:sp>
      <p:pic>
        <p:nvPicPr>
          <p:cNvPr id="11" name="Imagen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1243644"/>
            <a:ext cx="2736304" cy="2617404"/>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30969" y="1268760"/>
            <a:ext cx="2881191" cy="2592288"/>
          </a:xfrm>
          <a:prstGeom prst="rect">
            <a:avLst/>
          </a:prstGeom>
        </p:spPr>
      </p:pic>
      <p:pic>
        <p:nvPicPr>
          <p:cNvPr id="20" name="Imagen 1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28184" y="1268760"/>
            <a:ext cx="2808312" cy="2592288"/>
          </a:xfrm>
          <a:prstGeom prst="rect">
            <a:avLst/>
          </a:prstGeom>
        </p:spPr>
      </p:pic>
      <p:sp>
        <p:nvSpPr>
          <p:cNvPr id="7" name="6 Rectángulo"/>
          <p:cNvSpPr/>
          <p:nvPr/>
        </p:nvSpPr>
        <p:spPr>
          <a:xfrm>
            <a:off x="0" y="332656"/>
            <a:ext cx="8964488" cy="584775"/>
          </a:xfrm>
          <a:prstGeom prst="rect">
            <a:avLst/>
          </a:prstGeom>
        </p:spPr>
        <p:txBody>
          <a:bodyPr wrap="square">
            <a:spAutoFit/>
          </a:bodyPr>
          <a:lstStyle/>
          <a:p>
            <a:pPr algn="ctr"/>
            <a:r>
              <a:rPr lang="es-MX" sz="3200" dirty="0" smtClean="0">
                <a:latin typeface="Arial" pitchFamily="34" charset="0"/>
                <a:cs typeface="Arial" pitchFamily="34" charset="0"/>
              </a:rPr>
              <a:t>Evento “Convenio de Firmas con Universidades”</a:t>
            </a:r>
            <a:endParaRPr lang="es-ES_tradnl" sz="3200" dirty="0"/>
          </a:p>
        </p:txBody>
      </p:sp>
      <p:sp>
        <p:nvSpPr>
          <p:cNvPr id="8" name="15 Marcador de número de diapositiva"/>
          <p:cNvSpPr txBox="1">
            <a:spLocks/>
          </p:cNvSpPr>
          <p:nvPr/>
        </p:nvSpPr>
        <p:spPr>
          <a:xfrm>
            <a:off x="8460432" y="6356350"/>
            <a:ext cx="432048" cy="365125"/>
          </a:xfrm>
          <a:prstGeom prst="rect">
            <a:avLst/>
          </a:prstGeom>
          <a:blipFill dpi="0" rotWithShape="1">
            <a:blip r:embed="rId6"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21</a:t>
            </a:fld>
            <a:endParaRPr lang="es-ES" dirty="0">
              <a:solidFill>
                <a:prstClr val="black">
                  <a:tint val="75000"/>
                </a:prstClr>
              </a:solidFill>
            </a:endParaRPr>
          </a:p>
        </p:txBody>
      </p:sp>
      <p:sp>
        <p:nvSpPr>
          <p:cNvPr id="10"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51520" y="4509120"/>
            <a:ext cx="8640960" cy="1569660"/>
          </a:xfrm>
          <a:prstGeom prst="rect">
            <a:avLst/>
          </a:prstGeom>
        </p:spPr>
        <p:txBody>
          <a:bodyPr wrap="square">
            <a:spAutoFit/>
          </a:bodyPr>
          <a:lstStyle/>
          <a:p>
            <a:pPr algn="just"/>
            <a:r>
              <a:rPr lang="es-MX" sz="2400" dirty="0" smtClean="0">
                <a:latin typeface="Arial" pitchFamily="34" charset="0"/>
                <a:cs typeface="Arial" pitchFamily="34" charset="0"/>
              </a:rPr>
              <a:t>Apoyamos en la conferencia del Dr. Cesar Lozano que se efectuó en el auditorio municipal el día 4 de marzo, este evento estuvo a cargo del Instituto de las mujeres y conto con  un aforo de 900 personas aprox.</a:t>
            </a:r>
          </a:p>
        </p:txBody>
      </p:sp>
      <p:pic>
        <p:nvPicPr>
          <p:cNvPr id="4" name="Imagen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1560" y="1124744"/>
            <a:ext cx="3817564" cy="2932052"/>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00562" y="1124744"/>
            <a:ext cx="3887862" cy="2932052"/>
          </a:xfrm>
          <a:prstGeom prst="rect">
            <a:avLst/>
          </a:prstGeom>
        </p:spPr>
      </p:pic>
      <p:sp>
        <p:nvSpPr>
          <p:cNvPr id="5" name="4 Rectángulo"/>
          <p:cNvSpPr/>
          <p:nvPr/>
        </p:nvSpPr>
        <p:spPr>
          <a:xfrm>
            <a:off x="1115616" y="260648"/>
            <a:ext cx="6835141" cy="584775"/>
          </a:xfrm>
          <a:prstGeom prst="rect">
            <a:avLst/>
          </a:prstGeom>
        </p:spPr>
        <p:txBody>
          <a:bodyPr wrap="none">
            <a:spAutoFit/>
          </a:bodyPr>
          <a:lstStyle/>
          <a:p>
            <a:r>
              <a:rPr lang="es-MX" sz="3200" dirty="0" smtClean="0">
                <a:latin typeface="Arial" pitchFamily="34" charset="0"/>
                <a:cs typeface="Arial" pitchFamily="34" charset="0"/>
              </a:rPr>
              <a:t> Conferencia del Dr. Cesar Lozano </a:t>
            </a:r>
            <a:endParaRPr lang="es-ES_tradnl" sz="3200" dirty="0"/>
          </a:p>
        </p:txBody>
      </p:sp>
      <p:sp>
        <p:nvSpPr>
          <p:cNvPr id="6"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22</a:t>
            </a:fld>
            <a:endParaRPr lang="es-ES" dirty="0">
              <a:solidFill>
                <a:prstClr val="black">
                  <a:tint val="75000"/>
                </a:prstClr>
              </a:solidFill>
            </a:endParaRPr>
          </a:p>
        </p:txBody>
      </p:sp>
      <p:sp>
        <p:nvSpPr>
          <p:cNvPr id="7"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81128"/>
            <a:ext cx="8784976" cy="1440160"/>
          </a:xfrm>
        </p:spPr>
        <p:txBody>
          <a:bodyPr>
            <a:normAutofit fontScale="77500" lnSpcReduction="20000"/>
          </a:bodyPr>
          <a:lstStyle/>
          <a:p>
            <a:pPr algn="just">
              <a:buNone/>
            </a:pPr>
            <a:r>
              <a:rPr lang="es-MX" dirty="0" smtClean="0">
                <a:latin typeface="Arial" pitchFamily="34" charset="0"/>
                <a:cs typeface="Arial" pitchFamily="34" charset="0"/>
              </a:rPr>
              <a:t>    Se brindo apoyo en la brigada de Expo Mujer a cargo del Instituto de las mujeres en la Colonia Villas de San José el día 11 de marzo del 2014</a:t>
            </a:r>
          </a:p>
          <a:p>
            <a:pPr algn="just">
              <a:buNone/>
            </a:pPr>
            <a:r>
              <a:rPr lang="es-MX" dirty="0" smtClean="0">
                <a:latin typeface="Arial" pitchFamily="34" charset="0"/>
                <a:cs typeface="Arial" pitchFamily="34" charset="0"/>
              </a:rPr>
              <a:t> </a:t>
            </a:r>
          </a:p>
          <a:p>
            <a:pPr>
              <a:buNone/>
            </a:pPr>
            <a:endParaRPr lang="es-ES" sz="20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 name="12 CuadroTexto"/>
          <p:cNvSpPr txBox="1"/>
          <p:nvPr/>
        </p:nvSpPr>
        <p:spPr>
          <a:xfrm>
            <a:off x="539552" y="5704393"/>
            <a:ext cx="8064896" cy="400110"/>
          </a:xfrm>
          <a:prstGeom prst="rect">
            <a:avLst/>
          </a:prstGeom>
          <a:noFill/>
        </p:spPr>
        <p:txBody>
          <a:bodyPr wrap="square" rtlCol="0">
            <a:spAutoFit/>
          </a:bodyPr>
          <a:lstStyle/>
          <a:p>
            <a:pPr algn="ctr"/>
            <a:endParaRPr lang="es-MX" sz="2000" dirty="0"/>
          </a:p>
        </p:txBody>
      </p:sp>
      <p:pic>
        <p:nvPicPr>
          <p:cNvPr id="2" name="Imagen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1268760"/>
            <a:ext cx="3923928" cy="2942946"/>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99992" y="1268760"/>
            <a:ext cx="3973796" cy="2980347"/>
          </a:xfrm>
          <a:prstGeom prst="rect">
            <a:avLst/>
          </a:prstGeom>
        </p:spPr>
      </p:pic>
      <p:sp>
        <p:nvSpPr>
          <p:cNvPr id="9" name="8 Rectángulo"/>
          <p:cNvSpPr/>
          <p:nvPr/>
        </p:nvSpPr>
        <p:spPr>
          <a:xfrm>
            <a:off x="2411760" y="188640"/>
            <a:ext cx="4724370" cy="646331"/>
          </a:xfrm>
          <a:prstGeom prst="rect">
            <a:avLst/>
          </a:prstGeom>
        </p:spPr>
        <p:txBody>
          <a:bodyPr wrap="none">
            <a:spAutoFit/>
          </a:bodyPr>
          <a:lstStyle/>
          <a:p>
            <a:r>
              <a:rPr lang="es-MX" sz="3600" dirty="0" smtClean="0">
                <a:latin typeface="Arial" pitchFamily="34" charset="0"/>
                <a:cs typeface="Arial" pitchFamily="34" charset="0"/>
              </a:rPr>
              <a:t>Apoyo en Expo Mujer </a:t>
            </a:r>
            <a:endParaRPr lang="es-ES_tradnl" sz="3600" dirty="0"/>
          </a:p>
        </p:txBody>
      </p:sp>
      <p:sp>
        <p:nvSpPr>
          <p:cNvPr id="10"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23</a:t>
            </a:fld>
            <a:endParaRPr lang="es-ES" dirty="0">
              <a:solidFill>
                <a:prstClr val="black">
                  <a:tint val="75000"/>
                </a:prstClr>
              </a:solidFill>
            </a:endParaRPr>
          </a:p>
        </p:txBody>
      </p:sp>
      <p:sp>
        <p:nvSpPr>
          <p:cNvPr id="11"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4869160"/>
            <a:ext cx="8784976" cy="1224136"/>
          </a:xfrm>
        </p:spPr>
        <p:txBody>
          <a:bodyPr>
            <a:normAutofit fontScale="25000" lnSpcReduction="20000"/>
          </a:bodyPr>
          <a:lstStyle/>
          <a:p>
            <a:pPr algn="just">
              <a:buNone/>
            </a:pPr>
            <a:r>
              <a:rPr lang="es-MX" sz="1800" b="1" dirty="0" smtClean="0"/>
              <a:t>                         </a:t>
            </a:r>
            <a:r>
              <a:rPr lang="es-MX" sz="9600" dirty="0" smtClean="0">
                <a:latin typeface="Arial" pitchFamily="34" charset="0"/>
                <a:cs typeface="Arial" pitchFamily="34" charset="0"/>
              </a:rPr>
              <a:t>Se apoyo en la brigada del INAPAM que  estuvo a cargo de la Dirección de Participación Ciudadana, el evento se realizo en la Delegación Coahuila el día 18 de marzo, se les brindaron diferentes servicios a mas de 400 personas</a:t>
            </a: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 name="12 CuadroTexto"/>
          <p:cNvSpPr txBox="1"/>
          <p:nvPr/>
        </p:nvSpPr>
        <p:spPr>
          <a:xfrm>
            <a:off x="539552" y="5704393"/>
            <a:ext cx="8064896" cy="400110"/>
          </a:xfrm>
          <a:prstGeom prst="rect">
            <a:avLst/>
          </a:prstGeom>
          <a:noFill/>
        </p:spPr>
        <p:txBody>
          <a:bodyPr wrap="square" rtlCol="0">
            <a:spAutoFit/>
          </a:bodyPr>
          <a:lstStyle/>
          <a:p>
            <a:pPr algn="ctr"/>
            <a:endParaRPr lang="es-MX" sz="2000" dirty="0"/>
          </a:p>
        </p:txBody>
      </p:sp>
      <p:pic>
        <p:nvPicPr>
          <p:cNvPr id="11" name="Imagen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0" y="980728"/>
            <a:ext cx="4173081" cy="2952328"/>
          </a:xfrm>
          <a:prstGeom prst="rect">
            <a:avLst/>
          </a:prstGeom>
        </p:spPr>
      </p:pic>
      <p:pic>
        <p:nvPicPr>
          <p:cNvPr id="12" name="Imagen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980728"/>
            <a:ext cx="4257576" cy="2952328"/>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67744" y="2564904"/>
            <a:ext cx="4278881" cy="2132856"/>
          </a:xfrm>
          <a:prstGeom prst="rect">
            <a:avLst/>
          </a:prstGeom>
        </p:spPr>
      </p:pic>
      <p:sp>
        <p:nvSpPr>
          <p:cNvPr id="9" name="8 Rectángulo"/>
          <p:cNvSpPr/>
          <p:nvPr/>
        </p:nvSpPr>
        <p:spPr>
          <a:xfrm>
            <a:off x="1835696" y="188640"/>
            <a:ext cx="5921236" cy="646331"/>
          </a:xfrm>
          <a:prstGeom prst="rect">
            <a:avLst/>
          </a:prstGeom>
        </p:spPr>
        <p:txBody>
          <a:bodyPr wrap="none">
            <a:spAutoFit/>
          </a:bodyPr>
          <a:lstStyle/>
          <a:p>
            <a:r>
              <a:rPr lang="es-MX" sz="3600" dirty="0" smtClean="0">
                <a:latin typeface="Arial" pitchFamily="34" charset="0"/>
                <a:cs typeface="Arial" pitchFamily="34" charset="0"/>
              </a:rPr>
              <a:t>Macro Brigada del INAPAM </a:t>
            </a:r>
            <a:endParaRPr lang="es-ES_tradnl" sz="3600" dirty="0"/>
          </a:p>
        </p:txBody>
      </p:sp>
      <p:sp>
        <p:nvSpPr>
          <p:cNvPr id="10" name="15 Marcador de número de diapositiva"/>
          <p:cNvSpPr txBox="1">
            <a:spLocks/>
          </p:cNvSpPr>
          <p:nvPr/>
        </p:nvSpPr>
        <p:spPr>
          <a:xfrm>
            <a:off x="8460432" y="6356350"/>
            <a:ext cx="432048" cy="365125"/>
          </a:xfrm>
          <a:prstGeom prst="rect">
            <a:avLst/>
          </a:prstGeom>
          <a:blipFill dpi="0" rotWithShape="1">
            <a:blip r:embed="rId5"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24</a:t>
            </a:fld>
            <a:endParaRPr lang="es-ES" dirty="0">
              <a:solidFill>
                <a:prstClr val="black">
                  <a:tint val="75000"/>
                </a:prstClr>
              </a:solidFill>
            </a:endParaRPr>
          </a:p>
        </p:txBody>
      </p:sp>
      <p:sp>
        <p:nvSpPr>
          <p:cNvPr id="14"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extLst>
      <p:ext uri="{BB962C8B-B14F-4D97-AF65-F5344CB8AC3E}">
        <p14:creationId xmlns:p14="http://schemas.microsoft.com/office/powerpoint/2010/main" xmlns="" val="3769214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09120"/>
            <a:ext cx="8784976" cy="1080120"/>
          </a:xfrm>
        </p:spPr>
        <p:txBody>
          <a:bodyPr>
            <a:noAutofit/>
          </a:bodyPr>
          <a:lstStyle/>
          <a:p>
            <a:pPr algn="just">
              <a:buNone/>
            </a:pPr>
            <a:r>
              <a:rPr lang="es-MX" sz="2800" dirty="0" smtClean="0">
                <a:latin typeface="Arial" pitchFamily="34" charset="0"/>
                <a:cs typeface="Arial" pitchFamily="34" charset="0"/>
              </a:rPr>
              <a:t>   Se Apoyo en el </a:t>
            </a:r>
            <a:r>
              <a:rPr lang="es-ES" sz="2800" dirty="0" smtClean="0">
                <a:latin typeface="Arial" pitchFamily="34" charset="0"/>
                <a:cs typeface="Arial" pitchFamily="34" charset="0"/>
              </a:rPr>
              <a:t>Banderazo de inicio de Obra 1er Etapa de la Ampliación de la Av. Pablo </a:t>
            </a:r>
            <a:r>
              <a:rPr lang="es-ES" sz="2800" dirty="0" err="1" smtClean="0">
                <a:latin typeface="Arial" pitchFamily="34" charset="0"/>
                <a:cs typeface="Arial" pitchFamily="34" charset="0"/>
              </a:rPr>
              <a:t>Livas</a:t>
            </a:r>
            <a:r>
              <a:rPr lang="es-ES" sz="2800" dirty="0" smtClean="0">
                <a:latin typeface="Arial" pitchFamily="34" charset="0"/>
                <a:cs typeface="Arial" pitchFamily="34" charset="0"/>
              </a:rPr>
              <a:t>,  </a:t>
            </a:r>
            <a:r>
              <a:rPr lang="es-MX" sz="2800" dirty="0" smtClean="0">
                <a:latin typeface="Arial" pitchFamily="34" charset="0"/>
                <a:cs typeface="Arial" pitchFamily="34" charset="0"/>
              </a:rPr>
              <a:t>el 21 de Marzo 2014 </a:t>
            </a:r>
          </a:p>
          <a:p>
            <a:pPr algn="just">
              <a:buNone/>
            </a:pPr>
            <a:r>
              <a:rPr lang="es-MX" sz="2800" dirty="0" smtClean="0"/>
              <a:t> </a:t>
            </a:r>
          </a:p>
          <a:p>
            <a:pPr algn="just">
              <a:buNone/>
            </a:pPr>
            <a:endParaRPr lang="es-ES" sz="28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 name="12 CuadroTexto"/>
          <p:cNvSpPr txBox="1"/>
          <p:nvPr/>
        </p:nvSpPr>
        <p:spPr>
          <a:xfrm>
            <a:off x="539552" y="5704393"/>
            <a:ext cx="8064896" cy="400110"/>
          </a:xfrm>
          <a:prstGeom prst="rect">
            <a:avLst/>
          </a:prstGeom>
          <a:noFill/>
        </p:spPr>
        <p:txBody>
          <a:bodyPr wrap="square" rtlCol="0">
            <a:spAutoFit/>
          </a:bodyPr>
          <a:lstStyle/>
          <a:p>
            <a:pPr algn="ctr"/>
            <a:endParaRPr lang="es-MX" sz="2000" dirty="0"/>
          </a:p>
        </p:txBody>
      </p:sp>
      <p:pic>
        <p:nvPicPr>
          <p:cNvPr id="2" name="Imagen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5536" y="908721"/>
            <a:ext cx="3384376" cy="2016223"/>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79912" y="908720"/>
            <a:ext cx="5184576" cy="2071773"/>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528" y="2708920"/>
            <a:ext cx="5220072" cy="1296144"/>
          </a:xfrm>
          <a:prstGeom prst="rect">
            <a:avLst/>
          </a:prstGeom>
        </p:spPr>
      </p:pic>
      <p:pic>
        <p:nvPicPr>
          <p:cNvPr id="16" name="Imagen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08104" y="1916832"/>
            <a:ext cx="3456384" cy="2044594"/>
          </a:xfrm>
          <a:prstGeom prst="rect">
            <a:avLst/>
          </a:prstGeom>
        </p:spPr>
      </p:pic>
      <p:sp>
        <p:nvSpPr>
          <p:cNvPr id="10" name="15 Marcador de número de diapositiva"/>
          <p:cNvSpPr txBox="1">
            <a:spLocks/>
          </p:cNvSpPr>
          <p:nvPr/>
        </p:nvSpPr>
        <p:spPr>
          <a:xfrm>
            <a:off x="8460432" y="6356350"/>
            <a:ext cx="432048" cy="365125"/>
          </a:xfrm>
          <a:prstGeom prst="rect">
            <a:avLst/>
          </a:prstGeom>
          <a:blipFill dpi="0" rotWithShape="1">
            <a:blip r:embed="rId6"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25</a:t>
            </a:fld>
            <a:endParaRPr lang="es-ES" dirty="0">
              <a:solidFill>
                <a:prstClr val="black">
                  <a:tint val="75000"/>
                </a:prstClr>
              </a:solidFill>
            </a:endParaRPr>
          </a:p>
        </p:txBody>
      </p:sp>
      <p:sp>
        <p:nvSpPr>
          <p:cNvPr id="11"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
        <p:nvSpPr>
          <p:cNvPr id="12" name="11 Rectángulo"/>
          <p:cNvSpPr/>
          <p:nvPr/>
        </p:nvSpPr>
        <p:spPr>
          <a:xfrm>
            <a:off x="1619672" y="188640"/>
            <a:ext cx="6003567" cy="707886"/>
          </a:xfrm>
          <a:prstGeom prst="rect">
            <a:avLst/>
          </a:prstGeom>
        </p:spPr>
        <p:txBody>
          <a:bodyPr wrap="none">
            <a:spAutoFit/>
          </a:bodyPr>
          <a:lstStyle/>
          <a:p>
            <a:r>
              <a:rPr lang="es-ES" sz="4000" dirty="0" smtClean="0">
                <a:latin typeface="Arial" pitchFamily="34" charset="0"/>
                <a:cs typeface="Arial" pitchFamily="34" charset="0"/>
              </a:rPr>
              <a:t>Banderazo Inicio de Obra</a:t>
            </a:r>
            <a:endParaRPr lang="es-ES_tradnl" sz="4000" dirty="0"/>
          </a:p>
        </p:txBody>
      </p:sp>
    </p:spTree>
    <p:extLst>
      <p:ext uri="{BB962C8B-B14F-4D97-AF65-F5344CB8AC3E}">
        <p14:creationId xmlns:p14="http://schemas.microsoft.com/office/powerpoint/2010/main" xmlns="" val="2748301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340768"/>
            <a:ext cx="8229600" cy="5328592"/>
          </a:xfrm>
        </p:spPr>
        <p:txBody>
          <a:bodyPr>
            <a:noAutofit/>
          </a:bodyPr>
          <a:lstStyle/>
          <a:p>
            <a:pPr>
              <a:buNone/>
            </a:pPr>
            <a:endParaRPr lang="es-MX" sz="2000" b="1" dirty="0" smtClean="0"/>
          </a:p>
          <a:p>
            <a:pPr algn="just">
              <a:buNone/>
            </a:pPr>
            <a:r>
              <a:rPr lang="es-MX" sz="2000" dirty="0" smtClean="0">
                <a:latin typeface="Arial" pitchFamily="34" charset="0"/>
                <a:cs typeface="Arial" pitchFamily="34" charset="0"/>
              </a:rPr>
              <a:t>1.- Apoyar a la Secretaría de Desarrollo Social con el evento, Juárez de Rol con diferentes actividades, el día 27 de Abril del 2014</a:t>
            </a:r>
          </a:p>
          <a:p>
            <a:pPr algn="just">
              <a:buNone/>
            </a:pPr>
            <a:endParaRPr lang="es-MX" sz="2000" dirty="0" smtClean="0">
              <a:latin typeface="Arial" pitchFamily="34" charset="0"/>
              <a:cs typeface="Arial" pitchFamily="34" charset="0"/>
            </a:endParaRPr>
          </a:p>
          <a:p>
            <a:pPr algn="just">
              <a:buNone/>
            </a:pPr>
            <a:r>
              <a:rPr lang="es-MX" sz="2000" dirty="0" smtClean="0">
                <a:latin typeface="Arial" pitchFamily="34" charset="0"/>
                <a:cs typeface="Arial" pitchFamily="34" charset="0"/>
              </a:rPr>
              <a:t>2.-Apoyar con el evento de la rifa de un a casa y un carro, como premios principales a cargo de la tesorería del municipio el día 27 de Abril del 2014</a:t>
            </a:r>
          </a:p>
          <a:p>
            <a:pPr algn="just">
              <a:buNone/>
            </a:pPr>
            <a:endParaRPr lang="es-MX" sz="2000" dirty="0" smtClean="0">
              <a:latin typeface="Arial" pitchFamily="34" charset="0"/>
              <a:cs typeface="Arial" pitchFamily="34" charset="0"/>
            </a:endParaRPr>
          </a:p>
          <a:p>
            <a:pPr algn="just">
              <a:buNone/>
            </a:pPr>
            <a:r>
              <a:rPr lang="es-MX" sz="2000" dirty="0" smtClean="0">
                <a:latin typeface="Arial" pitchFamily="34" charset="0"/>
                <a:cs typeface="Arial" pitchFamily="34" charset="0"/>
              </a:rPr>
              <a:t>3.- Apoyar al DIF, en el evento del día del niño, que se llevará a cabo el mismo mes. (fecha pendiente) En la unidad deportiva Benito Juárez</a:t>
            </a:r>
          </a:p>
          <a:p>
            <a:pPr algn="just">
              <a:buNone/>
            </a:pPr>
            <a:endParaRPr lang="es-MX" sz="2000" dirty="0" smtClean="0">
              <a:latin typeface="Arial" pitchFamily="34" charset="0"/>
              <a:cs typeface="Arial" pitchFamily="34" charset="0"/>
            </a:endParaRPr>
          </a:p>
          <a:p>
            <a:pPr algn="just">
              <a:buNone/>
            </a:pPr>
            <a:r>
              <a:rPr lang="es-MX" sz="2000" dirty="0" smtClean="0">
                <a:latin typeface="Arial" pitchFamily="34" charset="0"/>
                <a:cs typeface="Arial" pitchFamily="34" charset="0"/>
              </a:rPr>
              <a:t>4.- Apoyar a la Ejecutiva, </a:t>
            </a:r>
            <a:r>
              <a:rPr lang="es-MX" sz="2000" dirty="0">
                <a:latin typeface="Arial" pitchFamily="34" charset="0"/>
                <a:cs typeface="Arial" pitchFamily="34" charset="0"/>
              </a:rPr>
              <a:t>en el evento del día del niño, que se llevará a cabo el mismo mes. (fecha pendiente) </a:t>
            </a:r>
            <a:r>
              <a:rPr lang="es-MX" sz="2000" dirty="0" smtClean="0">
                <a:latin typeface="Arial" pitchFamily="34" charset="0"/>
                <a:cs typeface="Arial" pitchFamily="34" charset="0"/>
              </a:rPr>
              <a:t>En el recreativo y deportivo Doña Magdalena</a:t>
            </a:r>
            <a:endParaRPr lang="es-MX" sz="2000" dirty="0">
              <a:latin typeface="Arial" pitchFamily="34" charset="0"/>
              <a:cs typeface="Arial" pitchFamily="34" charset="0"/>
            </a:endParaRPr>
          </a:p>
          <a:p>
            <a:pPr>
              <a:buNone/>
            </a:pPr>
            <a:endParaRPr lang="es-MX" sz="2000" b="1" dirty="0"/>
          </a:p>
          <a:p>
            <a:pPr>
              <a:buNone/>
            </a:pPr>
            <a:r>
              <a:rPr lang="es-MX" sz="2000" b="1" dirty="0" smtClean="0">
                <a:latin typeface="+mj-lt"/>
                <a:cs typeface="Arial" pitchFamily="34" charset="0"/>
              </a:rPr>
              <a:t> </a:t>
            </a:r>
            <a:endParaRPr lang="es-ES" sz="2000" b="1" dirty="0" smtClean="0">
              <a:latin typeface="+mj-lt"/>
              <a:cs typeface="Arial" pitchFamily="34" charset="0"/>
            </a:endParaRPr>
          </a:p>
          <a:p>
            <a:pPr>
              <a:buNone/>
            </a:pPr>
            <a:endParaRPr lang="es-ES" sz="2000" b="1" dirty="0">
              <a:latin typeface="+mj-lt"/>
              <a:cs typeface="Arial" pitchFamily="34" charset="0"/>
            </a:endParaRPr>
          </a:p>
        </p:txBody>
      </p:sp>
      <p:sp>
        <p:nvSpPr>
          <p:cNvPr id="13" name="12 Rectángulo"/>
          <p:cNvSpPr/>
          <p:nvPr/>
        </p:nvSpPr>
        <p:spPr>
          <a:xfrm>
            <a:off x="1619672" y="476672"/>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endParaRPr lang="es-ES" sz="6000" dirty="0"/>
          </a:p>
        </p:txBody>
      </p:sp>
      <p:sp>
        <p:nvSpPr>
          <p:cNvPr id="4"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26</a:t>
            </a:fld>
            <a:endParaRPr lang="es-ES" dirty="0">
              <a:solidFill>
                <a:prstClr val="black">
                  <a:tint val="75000"/>
                </a:prstClr>
              </a:solidFill>
            </a:endParaRPr>
          </a:p>
        </p:txBody>
      </p:sp>
      <p:sp>
        <p:nvSpPr>
          <p:cNvPr id="5"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1" name="10 Título"/>
          <p:cNvSpPr txBox="1">
            <a:spLocks noGrp="1"/>
          </p:cNvSpPr>
          <p:nvPr>
            <p:ph type="title"/>
          </p:nvPr>
        </p:nvSpPr>
        <p:spPr>
          <a:xfrm>
            <a:off x="827584" y="433987"/>
            <a:ext cx="7488832" cy="1200329"/>
          </a:xfrm>
          <a:prstGeom prst="rect">
            <a:avLst/>
          </a:prstGeom>
          <a:noFill/>
        </p:spPr>
        <p:txBody>
          <a:bodyPr wrap="square" rtlCol="0">
            <a:spAutoFit/>
          </a:body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DIRECCIÓN DE ACCIÓN COMUNITARIA </a:t>
            </a:r>
            <a:endParaRPr lang="es-ES" sz="1800" b="1" u="sng" dirty="0">
              <a:latin typeface="Arial" pitchFamily="34" charset="0"/>
              <a:cs typeface="Arial" pitchFamily="34" charset="0"/>
            </a:endParaRPr>
          </a:p>
        </p:txBody>
      </p:sp>
      <p:sp>
        <p:nvSpPr>
          <p:cNvPr id="13" name="12 CuadroTexto"/>
          <p:cNvSpPr txBox="1"/>
          <p:nvPr/>
        </p:nvSpPr>
        <p:spPr>
          <a:xfrm>
            <a:off x="1403648" y="1772816"/>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LIC. JORGE ALBERTO LEDEZMA PÉREZ</a:t>
            </a:r>
            <a:endParaRPr lang="es-ES" u="sng" dirty="0">
              <a:latin typeface="Arial" pitchFamily="34" charset="0"/>
              <a:cs typeface="Arial" pitchFamily="34" charset="0"/>
            </a:endParaRPr>
          </a:p>
        </p:txBody>
      </p:sp>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16"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27</a:t>
            </a:fld>
            <a:endParaRPr lang="es-ES" dirty="0">
              <a:solidFill>
                <a:prstClr val="black">
                  <a:tint val="75000"/>
                </a:prstClr>
              </a:solidFill>
            </a:endParaRPr>
          </a:p>
        </p:txBody>
      </p:sp>
      <p:sp>
        <p:nvSpPr>
          <p:cNvPr id="10" name="9 CuadroTexto"/>
          <p:cNvSpPr txBox="1"/>
          <p:nvPr/>
        </p:nvSpPr>
        <p:spPr>
          <a:xfrm>
            <a:off x="971600" y="2564904"/>
            <a:ext cx="7488832" cy="1938992"/>
          </a:xfrm>
          <a:prstGeom prst="rect">
            <a:avLst/>
          </a:prstGeom>
          <a:noFill/>
        </p:spPr>
        <p:txBody>
          <a:bodyPr wrap="square" rtlCol="0">
            <a:spAutoFit/>
          </a:bodyPr>
          <a:lstStyle/>
          <a:p>
            <a:pPr marL="342900" indent="-342900">
              <a:buFont typeface="Arial" pitchFamily="34" charset="0"/>
              <a:buChar char="•"/>
            </a:pPr>
            <a:r>
              <a:rPr lang="es-MX" sz="2000" dirty="0" smtClean="0">
                <a:latin typeface="Arial Black" pitchFamily="34" charset="0"/>
              </a:rPr>
              <a:t>Formación de Comités de Acción Comunitaria.</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Canalización de Reportes de los Ciudadanos.</a:t>
            </a:r>
          </a:p>
          <a:p>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Censo de Colonias Deshabitadas.</a:t>
            </a:r>
          </a:p>
          <a:p>
            <a:pPr marL="342900" indent="-342900"/>
            <a:endParaRPr lang="es-MX" sz="2000" dirty="0" smtClean="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417638"/>
          </a:xfrm>
        </p:spPr>
        <p:txBody>
          <a:bodyPr>
            <a:normAutofit/>
          </a:bodyPr>
          <a:lstStyle/>
          <a:p>
            <a:r>
              <a:rPr lang="es-ES" sz="2400" b="1" dirty="0" smtClean="0">
                <a:latin typeface="Arial" pitchFamily="34" charset="0"/>
                <a:cs typeface="Arial" pitchFamily="34" charset="0"/>
              </a:rPr>
              <a:t>APOYO  DE  CONVOCATORIA  PARA  JUNTAS  VECINALES.</a:t>
            </a:r>
            <a:endParaRPr lang="es-MX" sz="2400" b="1" dirty="0">
              <a:latin typeface="Arial" pitchFamily="34" charset="0"/>
              <a:cs typeface="Arial" pitchFamily="34" charset="0"/>
            </a:endParaRPr>
          </a:p>
        </p:txBody>
      </p:sp>
      <p:sp>
        <p:nvSpPr>
          <p:cNvPr id="3" name="2 Marcador de contenido"/>
          <p:cNvSpPr>
            <a:spLocks noGrp="1"/>
          </p:cNvSpPr>
          <p:nvPr>
            <p:ph idx="1"/>
          </p:nvPr>
        </p:nvSpPr>
        <p:spPr>
          <a:xfrm>
            <a:off x="251520" y="1600200"/>
            <a:ext cx="8712968" cy="4997152"/>
          </a:xfrm>
        </p:spPr>
        <p:txBody>
          <a:bodyPr>
            <a:normAutofit/>
          </a:bodyPr>
          <a:lstStyle/>
          <a:p>
            <a:pPr>
              <a:buNone/>
            </a:pPr>
            <a:endParaRPr lang="es-ES" b="1" dirty="0" smtClean="0"/>
          </a:p>
          <a:p>
            <a:pPr>
              <a:buNone/>
            </a:pPr>
            <a:endParaRPr lang="es-ES" b="1" dirty="0" smtClean="0"/>
          </a:p>
          <a:p>
            <a:pPr>
              <a:buNone/>
            </a:pPr>
            <a:endParaRPr lang="es-ES" b="1" dirty="0" smtClean="0"/>
          </a:p>
          <a:p>
            <a:pPr>
              <a:buNone/>
            </a:pPr>
            <a:endParaRPr lang="es-ES" b="1" dirty="0" smtClean="0"/>
          </a:p>
          <a:p>
            <a:pPr>
              <a:buNone/>
            </a:pPr>
            <a:endParaRPr lang="es-ES" b="1" dirty="0" smtClean="0"/>
          </a:p>
          <a:p>
            <a:pPr>
              <a:buNone/>
            </a:pPr>
            <a:endParaRPr lang="es-ES" b="1" dirty="0" smtClean="0"/>
          </a:p>
          <a:p>
            <a:pPr>
              <a:buNone/>
            </a:pPr>
            <a:r>
              <a:rPr lang="es-ES" dirty="0" smtClean="0"/>
              <a:t>   Se convocó a la ciudadanía para Inauguraciones</a:t>
            </a:r>
          </a:p>
          <a:p>
            <a:pPr>
              <a:buNone/>
            </a:pPr>
            <a:r>
              <a:rPr lang="es-ES" dirty="0" smtClean="0"/>
              <a:t>                          y arranques de obras.</a:t>
            </a:r>
            <a:r>
              <a:rPr lang="es-MX" dirty="0" smtClean="0"/>
              <a:t>  </a:t>
            </a:r>
            <a:endParaRPr lang="es-MX" dirty="0"/>
          </a:p>
        </p:txBody>
      </p:sp>
      <p:pic>
        <p:nvPicPr>
          <p:cNvPr id="3074" name="Picture 2" descr="E:\DCIM\210MSDCF\_DSC9997.JPG"/>
          <p:cNvPicPr>
            <a:picLocks noChangeAspect="1" noChangeArrowheads="1"/>
          </p:cNvPicPr>
          <p:nvPr/>
        </p:nvPicPr>
        <p:blipFill>
          <a:blip r:embed="rId2" cstate="print"/>
          <a:srcRect/>
          <a:stretch>
            <a:fillRect/>
          </a:stretch>
        </p:blipFill>
        <p:spPr bwMode="auto">
          <a:xfrm>
            <a:off x="323528" y="1340768"/>
            <a:ext cx="2736304" cy="2952328"/>
          </a:xfrm>
          <a:prstGeom prst="rect">
            <a:avLst/>
          </a:prstGeom>
          <a:noFill/>
        </p:spPr>
      </p:pic>
      <p:pic>
        <p:nvPicPr>
          <p:cNvPr id="3075" name="Picture 3" descr="C:\Users\user\Desktop\FOTOS INFORME DE MARZO\_DSC9219.JPG"/>
          <p:cNvPicPr>
            <a:picLocks noChangeAspect="1" noChangeArrowheads="1"/>
          </p:cNvPicPr>
          <p:nvPr/>
        </p:nvPicPr>
        <p:blipFill>
          <a:blip r:embed="rId3" cstate="print"/>
          <a:srcRect/>
          <a:stretch>
            <a:fillRect/>
          </a:stretch>
        </p:blipFill>
        <p:spPr bwMode="auto">
          <a:xfrm>
            <a:off x="6012160" y="1412776"/>
            <a:ext cx="2808312" cy="2880320"/>
          </a:xfrm>
          <a:prstGeom prst="rect">
            <a:avLst/>
          </a:prstGeom>
          <a:noFill/>
        </p:spPr>
      </p:pic>
      <p:pic>
        <p:nvPicPr>
          <p:cNvPr id="3077" name="Picture 5" descr="C:\Users\user\Desktop\FOTOS INFORME DE MARZO\_DSC9256.JPG"/>
          <p:cNvPicPr>
            <a:picLocks noChangeAspect="1" noChangeArrowheads="1"/>
          </p:cNvPicPr>
          <p:nvPr/>
        </p:nvPicPr>
        <p:blipFill>
          <a:blip r:embed="rId4" cstate="print"/>
          <a:srcRect/>
          <a:stretch>
            <a:fillRect/>
          </a:stretch>
        </p:blipFill>
        <p:spPr bwMode="auto">
          <a:xfrm>
            <a:off x="3131840" y="1412776"/>
            <a:ext cx="2808312" cy="2880320"/>
          </a:xfrm>
          <a:prstGeom prst="rect">
            <a:avLst/>
          </a:prstGeom>
          <a:noFill/>
        </p:spPr>
      </p:pic>
      <p:sp>
        <p:nvSpPr>
          <p:cNvPr id="7" name="15 Marcador de número de diapositiva"/>
          <p:cNvSpPr txBox="1">
            <a:spLocks/>
          </p:cNvSpPr>
          <p:nvPr/>
        </p:nvSpPr>
        <p:spPr>
          <a:xfrm>
            <a:off x="8460432" y="6356350"/>
            <a:ext cx="432048" cy="365125"/>
          </a:xfrm>
          <a:prstGeom prst="rect">
            <a:avLst/>
          </a:prstGeom>
          <a:blipFill dpi="0" rotWithShape="1">
            <a:blip r:embed="rId5"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28</a:t>
            </a:fld>
            <a:endParaRPr lang="es-ES" dirty="0">
              <a:solidFill>
                <a:prstClr val="black">
                  <a:tint val="75000"/>
                </a:prstClr>
              </a:solidFill>
            </a:endParaRPr>
          </a:p>
        </p:txBody>
      </p:sp>
      <p:sp>
        <p:nvSpPr>
          <p:cNvPr id="8"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2204864"/>
            <a:ext cx="8640960" cy="4248472"/>
          </a:xfrm>
        </p:spPr>
        <p:txBody>
          <a:bodyPr>
            <a:normAutofit fontScale="85000" lnSpcReduction="10000"/>
          </a:bodyPr>
          <a:lstStyle/>
          <a:p>
            <a:pPr>
              <a:buNone/>
            </a:pPr>
            <a:endParaRPr lang="es-ES" sz="2000" b="1" dirty="0" smtClean="0"/>
          </a:p>
          <a:p>
            <a:pPr>
              <a:buNone/>
            </a:pPr>
            <a:endParaRPr lang="es-ES" sz="2000" b="1" dirty="0" smtClean="0"/>
          </a:p>
          <a:p>
            <a:pPr>
              <a:buNone/>
            </a:pPr>
            <a:r>
              <a:rPr lang="es-ES" sz="2000" b="1" dirty="0" smtClean="0"/>
              <a:t>   </a:t>
            </a:r>
          </a:p>
          <a:p>
            <a:pPr>
              <a:buNone/>
            </a:pPr>
            <a:endParaRPr lang="es-ES" sz="2000" b="1" dirty="0" smtClean="0"/>
          </a:p>
          <a:p>
            <a:pPr algn="ctr">
              <a:buNone/>
            </a:pPr>
            <a:endParaRPr lang="es-ES" sz="1800" b="1" dirty="0" smtClean="0">
              <a:latin typeface="Arial" pitchFamily="34" charset="0"/>
              <a:cs typeface="Arial" pitchFamily="34" charset="0"/>
            </a:endParaRPr>
          </a:p>
          <a:p>
            <a:pPr algn="ctr">
              <a:buNone/>
            </a:pPr>
            <a:r>
              <a:rPr lang="es-ES" sz="2100" b="1" dirty="0" smtClean="0">
                <a:latin typeface="Arial" pitchFamily="34" charset="0"/>
                <a:cs typeface="Arial" pitchFamily="34" charset="0"/>
              </a:rPr>
              <a:t>  COLONIAS:</a:t>
            </a:r>
          </a:p>
          <a:p>
            <a:pPr algn="ctr">
              <a:buNone/>
            </a:pPr>
            <a:r>
              <a:rPr lang="es-ES" sz="2100" dirty="0" smtClean="0">
                <a:latin typeface="Arial" pitchFamily="34" charset="0"/>
                <a:cs typeface="Arial" pitchFamily="34" charset="0"/>
              </a:rPr>
              <a:t>      FRANCISCO VILLA</a:t>
            </a:r>
          </a:p>
          <a:p>
            <a:pPr algn="ctr">
              <a:buNone/>
            </a:pPr>
            <a:r>
              <a:rPr lang="es-ES" sz="2100" dirty="0" smtClean="0">
                <a:latin typeface="Arial" pitchFamily="34" charset="0"/>
                <a:cs typeface="Arial" pitchFamily="34" charset="0"/>
              </a:rPr>
              <a:t>      HACIENDA DE JUÁREZ</a:t>
            </a:r>
          </a:p>
          <a:p>
            <a:pPr algn="ctr">
              <a:buNone/>
            </a:pPr>
            <a:r>
              <a:rPr lang="es-ES" sz="2100" dirty="0" smtClean="0">
                <a:latin typeface="Arial" pitchFamily="34" charset="0"/>
                <a:cs typeface="Arial" pitchFamily="34" charset="0"/>
              </a:rPr>
              <a:t>      RESIDENCIAL  JARDINES DE LA SILLA</a:t>
            </a:r>
          </a:p>
          <a:p>
            <a:pPr algn="ctr">
              <a:buNone/>
            </a:pPr>
            <a:endParaRPr lang="es-ES" sz="1800" dirty="0" smtClean="0">
              <a:latin typeface="Arial" pitchFamily="34" charset="0"/>
              <a:cs typeface="Arial" pitchFamily="34" charset="0"/>
            </a:endParaRPr>
          </a:p>
          <a:p>
            <a:pPr algn="just">
              <a:buNone/>
            </a:pPr>
            <a:r>
              <a:rPr lang="es-ES" sz="1800" dirty="0" smtClean="0">
                <a:latin typeface="Arial" pitchFamily="34" charset="0"/>
                <a:cs typeface="Arial" pitchFamily="34" charset="0"/>
              </a:rPr>
              <a:t>       </a:t>
            </a:r>
          </a:p>
          <a:p>
            <a:pPr algn="just">
              <a:buNone/>
            </a:pPr>
            <a:r>
              <a:rPr lang="es-ES" sz="2200" dirty="0" smtClean="0">
                <a:latin typeface="Arial" pitchFamily="34" charset="0"/>
                <a:cs typeface="Arial" pitchFamily="34" charset="0"/>
              </a:rPr>
              <a:t>     </a:t>
            </a:r>
            <a:r>
              <a:rPr lang="es-ES" sz="2600" dirty="0" smtClean="0">
                <a:latin typeface="Arial" pitchFamily="34" charset="0"/>
                <a:cs typeface="Arial" pitchFamily="34" charset="0"/>
              </a:rPr>
              <a:t>Se recorrió a pie cada una de las calles de las colonias antes citadas y se llevó un censo de todas y cada una de las casa deshabitadas cumpliendo con dicha acción en su totalidad.</a:t>
            </a: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1" name="10 Título"/>
          <p:cNvSpPr txBox="1">
            <a:spLocks noGrp="1"/>
          </p:cNvSpPr>
          <p:nvPr>
            <p:ph type="title"/>
          </p:nvPr>
        </p:nvSpPr>
        <p:spPr>
          <a:xfrm>
            <a:off x="755576" y="214482"/>
            <a:ext cx="7920880" cy="523220"/>
          </a:xfrm>
          <a:prstGeom prst="rect">
            <a:avLst/>
          </a:prstGeom>
          <a:noFill/>
        </p:spPr>
        <p:txBody>
          <a:bodyPr wrap="square" rtlCol="0">
            <a:spAutoFit/>
          </a:bodyPr>
          <a:lstStyle/>
          <a:p>
            <a:r>
              <a:rPr lang="es-ES" sz="2800" b="1" dirty="0" smtClean="0">
                <a:latin typeface="Arial" pitchFamily="34" charset="0"/>
                <a:cs typeface="Arial" pitchFamily="34" charset="0"/>
              </a:rPr>
              <a:t>CENSO  DE CASAS  DESHABITADAS. </a:t>
            </a:r>
            <a:endParaRPr lang="es-ES" sz="2800" b="1" u="sng" dirty="0">
              <a:latin typeface="Arial" pitchFamily="34" charset="0"/>
              <a:cs typeface="Arial" pitchFamily="34" charset="0"/>
            </a:endParaRPr>
          </a:p>
        </p:txBody>
      </p:sp>
      <p:pic>
        <p:nvPicPr>
          <p:cNvPr id="4098" name="Picture 2" descr="C:\Users\user\Desktop\FOTOS INFORME DE MARZO\_DSC9293.JPG"/>
          <p:cNvPicPr>
            <a:picLocks noChangeAspect="1" noChangeArrowheads="1"/>
          </p:cNvPicPr>
          <p:nvPr/>
        </p:nvPicPr>
        <p:blipFill>
          <a:blip r:embed="rId2" cstate="print"/>
          <a:srcRect/>
          <a:stretch>
            <a:fillRect/>
          </a:stretch>
        </p:blipFill>
        <p:spPr bwMode="auto">
          <a:xfrm>
            <a:off x="1907704" y="836712"/>
            <a:ext cx="5040560" cy="2736304"/>
          </a:xfrm>
          <a:prstGeom prst="rect">
            <a:avLst/>
          </a:prstGeom>
          <a:noFill/>
        </p:spPr>
      </p:pic>
      <p:sp>
        <p:nvSpPr>
          <p:cNvPr id="7" name="15 Marcador de número de diapositiva"/>
          <p:cNvSpPr txBox="1">
            <a:spLocks/>
          </p:cNvSpPr>
          <p:nvPr/>
        </p:nvSpPr>
        <p:spPr>
          <a:xfrm>
            <a:off x="8460432" y="6356350"/>
            <a:ext cx="432048" cy="365125"/>
          </a:xfrm>
          <a:prstGeom prst="rect">
            <a:avLst/>
          </a:prstGeom>
          <a:blipFill dpi="0" rotWithShape="1">
            <a:blip r:embed="rId3"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29</a:t>
            </a:fld>
            <a:endParaRPr lang="es-ES" dirty="0">
              <a:solidFill>
                <a:prstClr val="black">
                  <a:tint val="75000"/>
                </a:prstClr>
              </a:solidFill>
            </a:endParaRPr>
          </a:p>
        </p:txBody>
      </p:sp>
      <p:sp>
        <p:nvSpPr>
          <p:cNvPr id="8"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5"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a:t>
            </a:fld>
            <a:endParaRPr lang="es-ES" dirty="0">
              <a:solidFill>
                <a:prstClr val="black">
                  <a:tint val="75000"/>
                </a:prstClr>
              </a:solidFill>
            </a:endParaRPr>
          </a:p>
        </p:txBody>
      </p:sp>
      <p:sp>
        <p:nvSpPr>
          <p:cNvPr id="6" name="3 Título"/>
          <p:cNvSpPr txBox="1">
            <a:spLocks/>
          </p:cNvSpPr>
          <p:nvPr/>
        </p:nvSpPr>
        <p:spPr>
          <a:xfrm>
            <a:off x="1475656" y="116632"/>
            <a:ext cx="6048672" cy="1200329"/>
          </a:xfrm>
          <a:prstGeom prst="rect">
            <a:avLst/>
          </a:prstGeom>
          <a:noFill/>
        </p:spPr>
        <p:txBody>
          <a:bodyPr wrap="square" lIns="91440" tIns="45720" rIns="91440" bIns="4572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INSTITUTO MUNICIPAL DE LAS MUJERES</a:t>
            </a:r>
            <a:endParaRPr lang="es-ES" sz="3600" b="1" dirty="0">
              <a:ln w="10541" cmpd="sng">
                <a:solidFill>
                  <a:schemeClr val="accent1">
                    <a:shade val="88000"/>
                    <a:satMod val="110000"/>
                  </a:schemeClr>
                </a:solidFill>
                <a:prstDash val="solid"/>
              </a:ln>
              <a:latin typeface="Arial" pitchFamily="34" charset="0"/>
              <a:cs typeface="Arial" pitchFamily="34" charset="0"/>
            </a:endParaRPr>
          </a:p>
        </p:txBody>
      </p:sp>
      <p:sp>
        <p:nvSpPr>
          <p:cNvPr id="7" name="6 CuadroTexto"/>
          <p:cNvSpPr txBox="1"/>
          <p:nvPr/>
        </p:nvSpPr>
        <p:spPr>
          <a:xfrm>
            <a:off x="1499118" y="1196752"/>
            <a:ext cx="6192688" cy="400110"/>
          </a:xfrm>
          <a:prstGeom prst="rect">
            <a:avLst/>
          </a:prstGeom>
          <a:noFill/>
        </p:spPr>
        <p:txBody>
          <a:bodyPr wrap="square" rtlCol="0">
            <a:spAutoFit/>
          </a:bodyPr>
          <a:lstStyle/>
          <a:p>
            <a:pPr algn="ctr"/>
            <a:r>
              <a:rPr lang="es-ES_tradnl" sz="2000" i="1" u="sng" dirty="0" smtClean="0">
                <a:latin typeface="Arial" pitchFamily="34" charset="0"/>
                <a:cs typeface="Arial" pitchFamily="34" charset="0"/>
              </a:rPr>
              <a:t>C. MARICRUZ OYERVIDEZ GUTIERREZ</a:t>
            </a:r>
            <a:endParaRPr lang="es-ES" sz="2000" i="1" u="sng" dirty="0">
              <a:latin typeface="Arial" pitchFamily="34" charset="0"/>
              <a:cs typeface="Arial" pitchFamily="34" charset="0"/>
            </a:endParaRPr>
          </a:p>
        </p:txBody>
      </p:sp>
      <p:sp>
        <p:nvSpPr>
          <p:cNvPr id="8" name="7 Rectángulo"/>
          <p:cNvSpPr/>
          <p:nvPr/>
        </p:nvSpPr>
        <p:spPr>
          <a:xfrm>
            <a:off x="928662" y="1643051"/>
            <a:ext cx="7175720" cy="5632311"/>
          </a:xfrm>
          <a:prstGeom prst="rect">
            <a:avLst/>
          </a:prstGeom>
        </p:spPr>
        <p:txBody>
          <a:bodyPr wrap="square">
            <a:spAutoFit/>
          </a:bodyPr>
          <a:lstStyle/>
          <a:p>
            <a:pPr marL="285750" indent="-285750"/>
            <a:endParaRPr lang="es-MX" dirty="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Día Internacional de la Mujer.</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Expo Mujer.</a:t>
            </a:r>
          </a:p>
          <a:p>
            <a:pPr marL="285750" indent="-285750"/>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Cursos de Autoempleo.</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Platicas de Desarrollo Humano.</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a:latin typeface="Arial Black" pitchFamily="34" charset="0"/>
            </a:endParaRPr>
          </a:p>
          <a:p>
            <a:pPr marL="285750" indent="-285750">
              <a:buFont typeface="Arial" pitchFamily="34" charset="0"/>
              <a:buChar char="•"/>
            </a:pPr>
            <a:endParaRPr lang="es-MX"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792088"/>
          </a:xfrm>
        </p:spPr>
        <p:txBody>
          <a:bodyPr>
            <a:noAutofit/>
          </a:bodyPr>
          <a:lstStyle/>
          <a:p>
            <a:r>
              <a:rPr lang="es-ES" sz="2400" b="1" dirty="0" smtClean="0">
                <a:latin typeface="Arial" pitchFamily="34" charset="0"/>
                <a:cs typeface="Arial" pitchFamily="34" charset="0"/>
              </a:rPr>
              <a:t> </a:t>
            </a:r>
            <a:r>
              <a:rPr lang="es-ES" sz="2800" b="1" dirty="0" smtClean="0">
                <a:latin typeface="Arial" pitchFamily="34" charset="0"/>
                <a:cs typeface="Arial" pitchFamily="34" charset="0"/>
              </a:rPr>
              <a:t>COMITÉS DE ACCIÓN COMUNITARIA.</a:t>
            </a:r>
            <a:endParaRPr lang="es-MX" sz="2800" b="1" dirty="0">
              <a:latin typeface="Arial" pitchFamily="34" charset="0"/>
              <a:cs typeface="Arial" pitchFamily="34" charset="0"/>
            </a:endParaRPr>
          </a:p>
        </p:txBody>
      </p:sp>
      <p:sp>
        <p:nvSpPr>
          <p:cNvPr id="3" name="2 Marcador de contenido"/>
          <p:cNvSpPr>
            <a:spLocks noGrp="1"/>
          </p:cNvSpPr>
          <p:nvPr>
            <p:ph idx="1"/>
          </p:nvPr>
        </p:nvSpPr>
        <p:spPr>
          <a:xfrm>
            <a:off x="395536" y="1600200"/>
            <a:ext cx="8229600" cy="4781128"/>
          </a:xfrm>
        </p:spPr>
        <p:txBody>
          <a:bodyPr>
            <a:normAutofit/>
          </a:bodyPr>
          <a:lstStyle/>
          <a:p>
            <a:pPr>
              <a:buNone/>
            </a:pPr>
            <a:endParaRPr lang="es-ES" sz="2500" b="1" dirty="0" smtClean="0"/>
          </a:p>
          <a:p>
            <a:pPr>
              <a:buNone/>
            </a:pPr>
            <a:endParaRPr lang="es-ES" sz="2500" b="1" dirty="0" smtClean="0"/>
          </a:p>
          <a:p>
            <a:pPr>
              <a:buNone/>
            </a:pPr>
            <a:endParaRPr lang="es-ES" sz="2500" b="1" dirty="0" smtClean="0"/>
          </a:p>
          <a:p>
            <a:pPr>
              <a:buNone/>
            </a:pPr>
            <a:endParaRPr lang="es-ES" sz="2500" b="1" dirty="0" smtClean="0"/>
          </a:p>
          <a:p>
            <a:pPr>
              <a:buNone/>
            </a:pPr>
            <a:endParaRPr lang="es-ES" sz="2500" b="1" dirty="0" smtClean="0"/>
          </a:p>
          <a:p>
            <a:pPr>
              <a:buNone/>
            </a:pPr>
            <a:endParaRPr lang="es-ES" sz="2500" b="1" dirty="0" smtClean="0"/>
          </a:p>
          <a:p>
            <a:pPr>
              <a:buNone/>
            </a:pPr>
            <a:endParaRPr lang="es-ES" sz="2400" b="1" dirty="0" smtClean="0"/>
          </a:p>
          <a:p>
            <a:pPr algn="just">
              <a:buNone/>
            </a:pPr>
            <a:r>
              <a:rPr lang="es-ES" sz="2400" b="1" dirty="0" smtClean="0"/>
              <a:t>      </a:t>
            </a:r>
            <a:r>
              <a:rPr lang="es-ES" sz="2400" dirty="0" smtClean="0">
                <a:latin typeface="Arial" pitchFamily="34" charset="0"/>
                <a:cs typeface="Arial" pitchFamily="34" charset="0"/>
              </a:rPr>
              <a:t>En el transcurso comprendido del día 26 de Febrero al 21 de Marzo se formaron </a:t>
            </a:r>
            <a:r>
              <a:rPr lang="es-ES" sz="2400" b="1" dirty="0" smtClean="0">
                <a:latin typeface="Arial" pitchFamily="34" charset="0"/>
                <a:cs typeface="Arial" pitchFamily="34" charset="0"/>
              </a:rPr>
              <a:t>30 Comités</a:t>
            </a:r>
            <a:r>
              <a:rPr lang="es-ES" sz="2400" dirty="0" smtClean="0">
                <a:latin typeface="Arial" pitchFamily="34" charset="0"/>
                <a:cs typeface="Arial" pitchFamily="34" charset="0"/>
              </a:rPr>
              <a:t> integrados por un total de 203 personas. (Cabe mencionar que se visitaron a 9 colonias más, sin tener respuesta de la ciudadanía).</a:t>
            </a:r>
          </a:p>
          <a:p>
            <a:pPr>
              <a:buNone/>
            </a:pPr>
            <a:endParaRPr lang="es-MX" sz="2400" dirty="0"/>
          </a:p>
        </p:txBody>
      </p:sp>
      <p:pic>
        <p:nvPicPr>
          <p:cNvPr id="1028" name="Picture 4" descr="C:\Users\user\Desktop\FOTOS INFORME DE MARZO\_DSC9392.JPG"/>
          <p:cNvPicPr>
            <a:picLocks noChangeAspect="1" noChangeArrowheads="1"/>
          </p:cNvPicPr>
          <p:nvPr/>
        </p:nvPicPr>
        <p:blipFill>
          <a:blip r:embed="rId3" cstate="print"/>
          <a:srcRect/>
          <a:stretch>
            <a:fillRect/>
          </a:stretch>
        </p:blipFill>
        <p:spPr bwMode="auto">
          <a:xfrm>
            <a:off x="395536" y="1196752"/>
            <a:ext cx="4032448" cy="2794424"/>
          </a:xfrm>
          <a:prstGeom prst="rect">
            <a:avLst/>
          </a:prstGeom>
          <a:noFill/>
        </p:spPr>
      </p:pic>
      <p:pic>
        <p:nvPicPr>
          <p:cNvPr id="1026" name="Picture 2" descr="C:\Users\user\Desktop\FOTOS INFORME DE MARZO\_DSC9067.JPG"/>
          <p:cNvPicPr>
            <a:picLocks noChangeAspect="1" noChangeArrowheads="1"/>
          </p:cNvPicPr>
          <p:nvPr/>
        </p:nvPicPr>
        <p:blipFill>
          <a:blip r:embed="rId4" cstate="print"/>
          <a:srcRect/>
          <a:stretch>
            <a:fillRect/>
          </a:stretch>
        </p:blipFill>
        <p:spPr bwMode="auto">
          <a:xfrm>
            <a:off x="4427984" y="1196752"/>
            <a:ext cx="3960440" cy="2808312"/>
          </a:xfrm>
          <a:prstGeom prst="rect">
            <a:avLst/>
          </a:prstGeom>
          <a:noFill/>
        </p:spPr>
      </p:pic>
      <p:sp>
        <p:nvSpPr>
          <p:cNvPr id="6" name="15 Marcador de número de diapositiva"/>
          <p:cNvSpPr txBox="1">
            <a:spLocks/>
          </p:cNvSpPr>
          <p:nvPr/>
        </p:nvSpPr>
        <p:spPr>
          <a:xfrm>
            <a:off x="8460432" y="6356350"/>
            <a:ext cx="432048" cy="365125"/>
          </a:xfrm>
          <a:prstGeom prst="rect">
            <a:avLst/>
          </a:prstGeom>
          <a:blipFill dpi="0" rotWithShape="1">
            <a:blip r:embed="rId5"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30</a:t>
            </a:fld>
            <a:endParaRPr lang="es-ES" dirty="0">
              <a:solidFill>
                <a:prstClr val="black">
                  <a:tint val="75000"/>
                </a:prstClr>
              </a:solidFill>
            </a:endParaRPr>
          </a:p>
        </p:txBody>
      </p:sp>
      <p:sp>
        <p:nvSpPr>
          <p:cNvPr id="7"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0"/>
            <a:ext cx="8229600" cy="1021506"/>
          </a:xfrm>
        </p:spPr>
        <p:txBody>
          <a:bodyPr>
            <a:noAutofit/>
          </a:bodyPr>
          <a:lstStyle/>
          <a:p>
            <a:r>
              <a:rPr lang="es-ES" sz="1800" dirty="0" smtClean="0">
                <a:latin typeface="Arial" pitchFamily="34" charset="0"/>
                <a:cs typeface="Arial" pitchFamily="34" charset="0"/>
              </a:rPr>
              <a:t/>
            </a:r>
            <a:br>
              <a:rPr lang="es-ES" sz="1800" dirty="0" smtClean="0">
                <a:latin typeface="Arial" pitchFamily="34" charset="0"/>
                <a:cs typeface="Arial" pitchFamily="34" charset="0"/>
              </a:rPr>
            </a:br>
            <a:r>
              <a:rPr lang="es-ES" sz="2800" b="1" dirty="0" smtClean="0">
                <a:latin typeface="Arial" pitchFamily="34" charset="0"/>
                <a:cs typeface="Arial" pitchFamily="34" charset="0"/>
              </a:rPr>
              <a:t>CANALIZACION Y REPORTE DE LOS CIUDADANOS. </a:t>
            </a:r>
            <a:endParaRPr lang="es-MX" sz="2800" b="1" dirty="0">
              <a:latin typeface="Arial" pitchFamily="34" charset="0"/>
              <a:cs typeface="Arial" pitchFamily="34" charset="0"/>
            </a:endParaRPr>
          </a:p>
        </p:txBody>
      </p:sp>
      <p:sp>
        <p:nvSpPr>
          <p:cNvPr id="3" name="2 Marcador de contenido"/>
          <p:cNvSpPr>
            <a:spLocks noGrp="1"/>
          </p:cNvSpPr>
          <p:nvPr>
            <p:ph idx="1"/>
          </p:nvPr>
        </p:nvSpPr>
        <p:spPr>
          <a:xfrm>
            <a:off x="251520" y="3429000"/>
            <a:ext cx="8640960" cy="2880320"/>
          </a:xfrm>
        </p:spPr>
        <p:txBody>
          <a:bodyPr>
            <a:normAutofit fontScale="62500" lnSpcReduction="20000"/>
          </a:bodyPr>
          <a:lstStyle/>
          <a:p>
            <a:pPr marL="114300" indent="0" algn="ctr">
              <a:buNone/>
            </a:pPr>
            <a:endParaRPr lang="es-ES" b="1" dirty="0" smtClean="0"/>
          </a:p>
          <a:p>
            <a:pPr algn="ctr"/>
            <a:r>
              <a:rPr lang="es-ES" sz="2900" dirty="0" smtClean="0">
                <a:latin typeface="Arial" pitchFamily="34" charset="0"/>
                <a:cs typeface="Arial" pitchFamily="34" charset="0"/>
              </a:rPr>
              <a:t>VILLAS DE SAN JOSE </a:t>
            </a:r>
          </a:p>
          <a:p>
            <a:pPr algn="ctr"/>
            <a:r>
              <a:rPr lang="es-ES" sz="2900" dirty="0" smtClean="0">
                <a:latin typeface="Arial" pitchFamily="34" charset="0"/>
                <a:cs typeface="Arial" pitchFamily="34" charset="0"/>
              </a:rPr>
              <a:t>REAL DE SAN JOSE </a:t>
            </a:r>
          </a:p>
          <a:p>
            <a:pPr algn="ctr"/>
            <a:r>
              <a:rPr lang="es-ES" sz="2900" dirty="0" smtClean="0">
                <a:latin typeface="Arial" pitchFamily="34" charset="0"/>
                <a:cs typeface="Arial" pitchFamily="34" charset="0"/>
              </a:rPr>
              <a:t>FRANCISCO VILLA </a:t>
            </a:r>
          </a:p>
          <a:p>
            <a:pPr algn="ctr"/>
            <a:r>
              <a:rPr lang="es-ES" sz="2900" dirty="0" smtClean="0">
                <a:latin typeface="Arial" pitchFamily="34" charset="0"/>
                <a:cs typeface="Arial" pitchFamily="34" charset="0"/>
              </a:rPr>
              <a:t>COLINAS DE SAN JUAN</a:t>
            </a:r>
          </a:p>
          <a:p>
            <a:pPr algn="ctr"/>
            <a:r>
              <a:rPr lang="es-ES" sz="2900" dirty="0" smtClean="0">
                <a:latin typeface="Arial" pitchFamily="34" charset="0"/>
                <a:cs typeface="Arial" pitchFamily="34" charset="0"/>
              </a:rPr>
              <a:t>VISTAS DEL RIO </a:t>
            </a:r>
          </a:p>
          <a:p>
            <a:pPr algn="ctr"/>
            <a:r>
              <a:rPr lang="es-ES" sz="2900" dirty="0" smtClean="0">
                <a:latin typeface="Arial" pitchFamily="34" charset="0"/>
                <a:cs typeface="Arial" pitchFamily="34" charset="0"/>
              </a:rPr>
              <a:t>HACIENDA REAL                                                       </a:t>
            </a:r>
          </a:p>
          <a:p>
            <a:pPr marL="114300" indent="0">
              <a:buNone/>
            </a:pPr>
            <a:r>
              <a:rPr lang="es-ES" dirty="0" smtClean="0"/>
              <a:t>                                                                                                                </a:t>
            </a:r>
            <a:r>
              <a:rPr lang="es-ES" sz="2500" b="1" dirty="0" smtClean="0"/>
              <a:t>           </a:t>
            </a:r>
          </a:p>
          <a:p>
            <a:pPr marL="114300" indent="0" algn="just">
              <a:buNone/>
            </a:pPr>
            <a:r>
              <a:rPr lang="es-ES" sz="3400" dirty="0" smtClean="0">
                <a:latin typeface="Arial" pitchFamily="34" charset="0"/>
                <a:cs typeface="Arial" pitchFamily="34" charset="0"/>
              </a:rPr>
              <a:t>De las colonias antes señaladas un 100 por ciento de las peticiones fueron atendidos y gestionados para su respuesta.  </a:t>
            </a:r>
          </a:p>
          <a:p>
            <a:endParaRPr lang="es-MX" sz="3400" dirty="0"/>
          </a:p>
        </p:txBody>
      </p:sp>
      <p:pic>
        <p:nvPicPr>
          <p:cNvPr id="2050" name="Picture 2" descr="C:\Users\user\Desktop\FOTOS INFORME DE MARZO\_DSC9036.JPG"/>
          <p:cNvPicPr>
            <a:picLocks noChangeAspect="1" noChangeArrowheads="1"/>
          </p:cNvPicPr>
          <p:nvPr/>
        </p:nvPicPr>
        <p:blipFill>
          <a:blip r:embed="rId2" cstate="print"/>
          <a:srcRect/>
          <a:stretch>
            <a:fillRect/>
          </a:stretch>
        </p:blipFill>
        <p:spPr bwMode="auto">
          <a:xfrm>
            <a:off x="2051720" y="1124744"/>
            <a:ext cx="5040560" cy="2503568"/>
          </a:xfrm>
          <a:prstGeom prst="rect">
            <a:avLst/>
          </a:prstGeom>
          <a:noFill/>
        </p:spPr>
      </p:pic>
      <p:sp>
        <p:nvSpPr>
          <p:cNvPr id="5" name="15 Marcador de número de diapositiva"/>
          <p:cNvSpPr txBox="1">
            <a:spLocks/>
          </p:cNvSpPr>
          <p:nvPr/>
        </p:nvSpPr>
        <p:spPr>
          <a:xfrm>
            <a:off x="8460432" y="6356350"/>
            <a:ext cx="432048" cy="365125"/>
          </a:xfrm>
          <a:prstGeom prst="rect">
            <a:avLst/>
          </a:prstGeom>
          <a:blipFill dpi="0" rotWithShape="1">
            <a:blip r:embed="rId3"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31</a:t>
            </a:fld>
            <a:endParaRPr lang="es-ES" dirty="0">
              <a:solidFill>
                <a:prstClr val="black">
                  <a:tint val="75000"/>
                </a:prstClr>
              </a:solidFill>
            </a:endParaRPr>
          </a:p>
        </p:txBody>
      </p:sp>
      <p:sp>
        <p:nvSpPr>
          <p:cNvPr id="6"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354162"/>
          </a:xfrm>
        </p:spPr>
        <p:txBody>
          <a:bodyPr>
            <a:normAutofit/>
          </a:bodyPr>
          <a:lstStyle/>
          <a:p>
            <a:r>
              <a:rPr lang="es-ES" sz="2700" b="1" dirty="0" smtClean="0">
                <a:latin typeface="Arial" pitchFamily="34" charset="0"/>
                <a:cs typeface="Arial" pitchFamily="34" charset="0"/>
              </a:rPr>
              <a:t>CONVOCATORIA A LA CONFERENCIA DEL </a:t>
            </a:r>
            <a:br>
              <a:rPr lang="es-ES" sz="2700" b="1" dirty="0" smtClean="0">
                <a:latin typeface="Arial" pitchFamily="34" charset="0"/>
                <a:cs typeface="Arial" pitchFamily="34" charset="0"/>
              </a:rPr>
            </a:br>
            <a:r>
              <a:rPr lang="es-ES" sz="2700" b="1" dirty="0" smtClean="0">
                <a:latin typeface="Arial" pitchFamily="34" charset="0"/>
                <a:cs typeface="Arial" pitchFamily="34" charset="0"/>
              </a:rPr>
              <a:t>DR. CÉSAR LOZANO.  </a:t>
            </a:r>
            <a:r>
              <a:rPr lang="es-ES" sz="2700" dirty="0" smtClean="0">
                <a:latin typeface="Arial" pitchFamily="34" charset="0"/>
                <a:cs typeface="Arial" pitchFamily="34" charset="0"/>
              </a:rPr>
              <a:t/>
            </a:r>
            <a:br>
              <a:rPr lang="es-ES" sz="2700" dirty="0" smtClean="0">
                <a:latin typeface="Arial" pitchFamily="34" charset="0"/>
                <a:cs typeface="Arial" pitchFamily="34" charset="0"/>
              </a:rPr>
            </a:br>
            <a:endParaRPr lang="es-MX" sz="2700" dirty="0">
              <a:latin typeface="Arial" pitchFamily="34" charset="0"/>
              <a:cs typeface="Arial" pitchFamily="34" charset="0"/>
            </a:endParaRPr>
          </a:p>
        </p:txBody>
      </p:sp>
      <p:sp>
        <p:nvSpPr>
          <p:cNvPr id="3" name="2 Marcador de contenido"/>
          <p:cNvSpPr>
            <a:spLocks noGrp="1"/>
          </p:cNvSpPr>
          <p:nvPr>
            <p:ph idx="1"/>
          </p:nvPr>
        </p:nvSpPr>
        <p:spPr>
          <a:xfrm>
            <a:off x="457200" y="1772816"/>
            <a:ext cx="8229600" cy="4353347"/>
          </a:xfrm>
        </p:spPr>
        <p:txBody>
          <a:bodyPr>
            <a:normAutofit lnSpcReduction="10000"/>
          </a:bodyPr>
          <a:lstStyle/>
          <a:p>
            <a:pPr algn="just">
              <a:buNone/>
            </a:pPr>
            <a:endParaRPr lang="es-MX" sz="2000" dirty="0" smtClean="0"/>
          </a:p>
          <a:p>
            <a:pPr algn="just">
              <a:buNone/>
            </a:pPr>
            <a:endParaRPr lang="es-MX" sz="2000" dirty="0" smtClean="0"/>
          </a:p>
          <a:p>
            <a:pPr algn="just">
              <a:buNone/>
            </a:pPr>
            <a:endParaRPr lang="es-MX" sz="2000" dirty="0" smtClean="0"/>
          </a:p>
          <a:p>
            <a:pPr algn="just">
              <a:buNone/>
            </a:pPr>
            <a:endParaRPr lang="es-MX" sz="2000" dirty="0" smtClean="0"/>
          </a:p>
          <a:p>
            <a:pPr algn="just">
              <a:buNone/>
            </a:pPr>
            <a:endParaRPr lang="es-MX" sz="2000" dirty="0" smtClean="0"/>
          </a:p>
          <a:p>
            <a:pPr algn="just">
              <a:buNone/>
            </a:pPr>
            <a:endParaRPr lang="es-MX" sz="2000" dirty="0" smtClean="0"/>
          </a:p>
          <a:p>
            <a:pPr>
              <a:buNone/>
            </a:pPr>
            <a:r>
              <a:rPr lang="es-MX" sz="2000" dirty="0" smtClean="0"/>
              <a:t>      </a:t>
            </a:r>
          </a:p>
          <a:p>
            <a:pPr>
              <a:buNone/>
            </a:pPr>
            <a:endParaRPr lang="es-MX" sz="2000" dirty="0" smtClean="0"/>
          </a:p>
          <a:p>
            <a:pPr algn="just">
              <a:buNone/>
            </a:pPr>
            <a:r>
              <a:rPr lang="es-MX" sz="2400" dirty="0" smtClean="0"/>
              <a:t>      </a:t>
            </a:r>
            <a:r>
              <a:rPr lang="es-MX" sz="2400" dirty="0" smtClean="0">
                <a:latin typeface="Arial" pitchFamily="34" charset="0"/>
                <a:cs typeface="Arial" pitchFamily="34" charset="0"/>
              </a:rPr>
              <a:t>Se apoyo al Instituto Municipal de la Mujer en la convocatoria para la Conferencia del Dr. César Lozano “Mujeres difíciles, hombres complicados”, esto con el fin de celebrar el Día Internacional de la Mujer. </a:t>
            </a:r>
          </a:p>
        </p:txBody>
      </p:sp>
      <p:pic>
        <p:nvPicPr>
          <p:cNvPr id="5122" name="Picture 2" descr="C:\Users\user\Downloads\14515_597667693646971_293508668_n.jpg"/>
          <p:cNvPicPr>
            <a:picLocks noChangeAspect="1" noChangeArrowheads="1"/>
          </p:cNvPicPr>
          <p:nvPr/>
        </p:nvPicPr>
        <p:blipFill>
          <a:blip r:embed="rId2" cstate="print"/>
          <a:srcRect/>
          <a:stretch>
            <a:fillRect/>
          </a:stretch>
        </p:blipFill>
        <p:spPr bwMode="auto">
          <a:xfrm>
            <a:off x="323528" y="1556792"/>
            <a:ext cx="4032448" cy="2664296"/>
          </a:xfrm>
          <a:prstGeom prst="rect">
            <a:avLst/>
          </a:prstGeom>
          <a:noFill/>
        </p:spPr>
      </p:pic>
      <p:pic>
        <p:nvPicPr>
          <p:cNvPr id="5123" name="Picture 3" descr="C:\Users\user\Downloads\1890991_597667253647015_601236974_n.jpg"/>
          <p:cNvPicPr>
            <a:picLocks noChangeAspect="1" noChangeArrowheads="1"/>
          </p:cNvPicPr>
          <p:nvPr/>
        </p:nvPicPr>
        <p:blipFill>
          <a:blip r:embed="rId3" cstate="print"/>
          <a:srcRect/>
          <a:stretch>
            <a:fillRect/>
          </a:stretch>
        </p:blipFill>
        <p:spPr bwMode="auto">
          <a:xfrm>
            <a:off x="4499992" y="1556792"/>
            <a:ext cx="4176464" cy="2664296"/>
          </a:xfrm>
          <a:prstGeom prst="rect">
            <a:avLst/>
          </a:prstGeom>
          <a:noFill/>
        </p:spPr>
      </p:pic>
      <p:sp>
        <p:nvSpPr>
          <p:cNvPr id="6"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32</a:t>
            </a:fld>
            <a:endParaRPr lang="es-ES" dirty="0">
              <a:solidFill>
                <a:prstClr val="black">
                  <a:tint val="75000"/>
                </a:prstClr>
              </a:solidFill>
            </a:endParaRPr>
          </a:p>
        </p:txBody>
      </p:sp>
      <p:sp>
        <p:nvSpPr>
          <p:cNvPr id="7"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1619672" y="548680"/>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endParaRPr lang="es-ES" sz="6000" dirty="0"/>
          </a:p>
        </p:txBody>
      </p:sp>
      <p:sp>
        <p:nvSpPr>
          <p:cNvPr id="4"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33</a:t>
            </a:fld>
            <a:endParaRPr lang="es-ES" dirty="0">
              <a:solidFill>
                <a:prstClr val="black">
                  <a:tint val="75000"/>
                </a:prstClr>
              </a:solidFill>
            </a:endParaRPr>
          </a:p>
        </p:txBody>
      </p:sp>
      <p:sp>
        <p:nvSpPr>
          <p:cNvPr id="6" name="2 Marcador de contenido"/>
          <p:cNvSpPr>
            <a:spLocks noGrp="1"/>
          </p:cNvSpPr>
          <p:nvPr>
            <p:ph idx="1"/>
          </p:nvPr>
        </p:nvSpPr>
        <p:spPr/>
        <p:txBody>
          <a:bodyPr>
            <a:normAutofit/>
          </a:bodyPr>
          <a:lstStyle/>
          <a:p>
            <a:endParaRPr lang="es-MX" sz="2800" b="1" dirty="0" smtClean="0"/>
          </a:p>
          <a:p>
            <a:r>
              <a:rPr lang="es-MX" b="1" dirty="0" smtClean="0"/>
              <a:t> </a:t>
            </a:r>
            <a:r>
              <a:rPr lang="es-MX" dirty="0" smtClean="0"/>
              <a:t>20 Comités de Acción Comunitaria.</a:t>
            </a:r>
          </a:p>
          <a:p>
            <a:r>
              <a:rPr lang="es-MX" dirty="0" smtClean="0"/>
              <a:t> Censo de casas deshabitadas.  </a:t>
            </a:r>
          </a:p>
          <a:p>
            <a:r>
              <a:rPr lang="es-MX" b="1" dirty="0" smtClean="0"/>
              <a:t> </a:t>
            </a:r>
            <a:r>
              <a:rPr lang="es-MX" dirty="0" smtClean="0"/>
              <a:t>Canalización y reporte de los ciudadanos.</a:t>
            </a:r>
          </a:p>
          <a:p>
            <a:endParaRPr lang="es-MX" dirty="0" smtClean="0"/>
          </a:p>
          <a:p>
            <a:endParaRPr lang="es-MX" dirty="0"/>
          </a:p>
        </p:txBody>
      </p:sp>
      <p:sp>
        <p:nvSpPr>
          <p:cNvPr id="7"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1" name="10 Título"/>
          <p:cNvSpPr txBox="1">
            <a:spLocks noGrp="1"/>
          </p:cNvSpPr>
          <p:nvPr>
            <p:ph type="title"/>
          </p:nvPr>
        </p:nvSpPr>
        <p:spPr>
          <a:xfrm>
            <a:off x="1187624" y="-50423"/>
            <a:ext cx="6840760" cy="1800493"/>
          </a:xfrm>
          <a:prstGeom prst="rect">
            <a:avLst/>
          </a:prstGeom>
          <a:noFill/>
        </p:spPr>
        <p:txBody>
          <a:bodyPr wrap="square" rtlCol="0">
            <a:spAutoFit/>
          </a:body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DIRECCIÓN DE ATENCIÓN Y PARTICIPACIÓN CIUDADANA</a:t>
            </a:r>
            <a:r>
              <a:rPr lang="es-ES" sz="1500" dirty="0" smtClean="0">
                <a:latin typeface="Cambria" pitchFamily="18" charset="0"/>
              </a:rPr>
              <a:t/>
            </a:r>
            <a:br>
              <a:rPr lang="es-ES" sz="1500" dirty="0" smtClean="0">
                <a:latin typeface="Cambria" pitchFamily="18" charset="0"/>
              </a:rPr>
            </a:br>
            <a:r>
              <a:rPr lang="es-ES" sz="2000" u="sng" dirty="0" smtClean="0"/>
              <a:t/>
            </a:r>
            <a:br>
              <a:rPr lang="es-ES" sz="2000" u="sng" dirty="0" smtClean="0"/>
            </a:br>
            <a:endParaRPr lang="es-ES" sz="1900" b="1" u="sng" dirty="0">
              <a:latin typeface="Maiandra GD" pitchFamily="34" charset="0"/>
              <a:cs typeface="Arial" pitchFamily="34" charset="0"/>
            </a:endParaRPr>
          </a:p>
        </p:txBody>
      </p:sp>
      <p:sp>
        <p:nvSpPr>
          <p:cNvPr id="10" name="9 CuadroTexto"/>
          <p:cNvSpPr txBox="1"/>
          <p:nvPr/>
        </p:nvSpPr>
        <p:spPr>
          <a:xfrm>
            <a:off x="1619672" y="1196752"/>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LIC. IRENEO RODRIGUEZ BAEZ</a:t>
            </a:r>
          </a:p>
        </p:txBody>
      </p:sp>
      <p:sp>
        <p:nvSpPr>
          <p:cNvPr id="3074" name="AutoShape 2"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6" name="AutoShape 4"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1" name="AutoShape 9" descr="https://mail-attachment.googleusercontent.com/attachment/u/0/?ui=2&amp;ik=8fc4186b40&amp;view=att&amp;th=140c6ab777849ebe&amp;attid=0.1&amp;disp=inline&amp;safe=1&amp;zw&amp;saduie=AG9B_P_BxNSo3XfATJWHiM8nQmhB&amp;sadet=1377808132188&amp;sads=5mm6Ly6Nlf8ai5Jg3lrBqmlxv3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3" name="AutoShape 11" descr="https://mail-attachment.googleusercontent.com/attachment/u/0/?ui=2&amp;ik=8fc4186b40&amp;view=att&amp;th=140c6ab777849ebe&amp;attid=0.1&amp;disp=inline&amp;safe=1&amp;zw&amp;saduie=AG9B_P_BxNSo3XfATJWHiM8nQmhB&amp;sadet=1377808222283&amp;sads=fuk4_VnU9QsALWmDcdCwTSLfF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20"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34</a:t>
            </a:fld>
            <a:endParaRPr lang="es-ES" dirty="0">
              <a:solidFill>
                <a:prstClr val="black">
                  <a:tint val="75000"/>
                </a:prstClr>
              </a:solidFill>
            </a:endParaRPr>
          </a:p>
        </p:txBody>
      </p:sp>
      <p:sp>
        <p:nvSpPr>
          <p:cNvPr id="21" name="20 CuadroTexto"/>
          <p:cNvSpPr txBox="1"/>
          <p:nvPr/>
        </p:nvSpPr>
        <p:spPr>
          <a:xfrm>
            <a:off x="971600" y="2132856"/>
            <a:ext cx="7488832" cy="5016758"/>
          </a:xfrm>
          <a:prstGeom prst="rect">
            <a:avLst/>
          </a:prstGeom>
          <a:noFill/>
        </p:spPr>
        <p:txBody>
          <a:bodyPr wrap="square" rtlCol="0">
            <a:spAutoFit/>
          </a:bodyPr>
          <a:lstStyle/>
          <a:p>
            <a:pPr marL="342900" indent="-342900">
              <a:buFont typeface="Arial" pitchFamily="34" charset="0"/>
              <a:buChar char="•"/>
            </a:pPr>
            <a:r>
              <a:rPr lang="es-MX" sz="2000" dirty="0" smtClean="0">
                <a:latin typeface="Arial Black" pitchFamily="34" charset="0"/>
              </a:rPr>
              <a:t>Macro Brigada del INAPAM</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err="1" smtClean="0">
                <a:latin typeface="Arial Black" pitchFamily="34" charset="0"/>
              </a:rPr>
              <a:t>Bailoterapia</a:t>
            </a:r>
            <a:r>
              <a:rPr lang="es-MX" sz="2000" dirty="0" smtClean="0">
                <a:latin typeface="Arial Black" pitchFamily="34" charset="0"/>
              </a:rPr>
              <a:t> para Adultos.</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err="1" smtClean="0">
                <a:latin typeface="Arial Black" pitchFamily="34" charset="0"/>
              </a:rPr>
              <a:t>Bailoterapia</a:t>
            </a:r>
            <a:r>
              <a:rPr lang="es-MX" sz="2000" dirty="0" smtClean="0">
                <a:latin typeface="Arial Black" pitchFamily="34" charset="0"/>
              </a:rPr>
              <a:t> </a:t>
            </a:r>
            <a:r>
              <a:rPr lang="es-MX" sz="2000" dirty="0" err="1" smtClean="0">
                <a:latin typeface="Arial Black" pitchFamily="34" charset="0"/>
              </a:rPr>
              <a:t>Kids</a:t>
            </a:r>
            <a:r>
              <a:rPr lang="es-MX" sz="2000" dirty="0" smtClean="0">
                <a:latin typeface="Arial Black" pitchFamily="34" charset="0"/>
              </a:rPr>
              <a:t>.</a:t>
            </a:r>
          </a:p>
          <a:p>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Manualidades</a:t>
            </a:r>
          </a:p>
          <a:p>
            <a:pPr marL="342900" indent="-342900"/>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 Apoyo Escolar </a:t>
            </a:r>
          </a:p>
          <a:p>
            <a:pPr marL="342900" indent="-342900"/>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Enfermería y Dentista</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Clases de Canto y Guitarra</a:t>
            </a:r>
          </a:p>
          <a:p>
            <a:pPr marL="342900" indent="-342900">
              <a:buFont typeface="Arial" pitchFamily="34" charset="0"/>
              <a:buChar char="•"/>
            </a:pPr>
            <a:endParaRPr lang="es-MX" sz="2000" dirty="0" smtClean="0">
              <a:latin typeface="Arial Black" pitchFamily="34" charset="0"/>
            </a:endParaRPr>
          </a:p>
          <a:p>
            <a:pPr marL="342900" indent="-342900"/>
            <a:endParaRPr lang="es-MX" sz="2000" dirty="0" smtClean="0">
              <a:latin typeface="Arial Black" pitchFamily="34" charset="0"/>
            </a:endParaRPr>
          </a:p>
          <a:p>
            <a:pPr marL="342900" indent="-342900"/>
            <a:endParaRPr lang="es-MX" sz="2000" dirty="0" smtClean="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53" presetClass="entr" presetSubtype="52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fltVal val="0.5"/>
                                          </p:val>
                                        </p:tav>
                                        <p:tav tm="100000">
                                          <p:val>
                                            <p:strVal val="#ppt_x"/>
                                          </p:val>
                                        </p:tav>
                                      </p:tavLst>
                                    </p:anim>
                                    <p:anim calcmode="lin" valueType="num">
                                      <p:cBhvr>
                                        <p:cTn id="14" dur="1000" fill="hold"/>
                                        <p:tgtEl>
                                          <p:spTgt spid="10"/>
                                        </p:tgtEl>
                                        <p:attrNameLst>
                                          <p:attrName>ppt_y</p:attrName>
                                        </p:attrNameLst>
                                      </p:cBhvr>
                                      <p:tavLst>
                                        <p:tav tm="0">
                                          <p:val>
                                            <p:fltVal val="0.5"/>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SECRETARÍA DE DESARROLLO SOCIAL</a:t>
            </a:r>
            <a:endParaRPr lang="es-ES" dirty="0"/>
          </a:p>
        </p:txBody>
      </p:sp>
      <p:sp>
        <p:nvSpPr>
          <p:cNvPr id="7"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35</a:t>
            </a:fld>
            <a:endParaRPr lang="es-ES" dirty="0">
              <a:solidFill>
                <a:prstClr val="black">
                  <a:tint val="75000"/>
                </a:prstClr>
              </a:solidFill>
            </a:endParaRPr>
          </a:p>
        </p:txBody>
      </p:sp>
      <p:sp>
        <p:nvSpPr>
          <p:cNvPr id="11" name="10 Rectángulo"/>
          <p:cNvSpPr/>
          <p:nvPr/>
        </p:nvSpPr>
        <p:spPr>
          <a:xfrm>
            <a:off x="2339752" y="260648"/>
            <a:ext cx="5006435" cy="646331"/>
          </a:xfrm>
          <a:prstGeom prst="rect">
            <a:avLst/>
          </a:prstGeom>
        </p:spPr>
        <p:txBody>
          <a:bodyPr wrap="none">
            <a:spAutoFit/>
          </a:bodyPr>
          <a:lstStyle/>
          <a:p>
            <a:r>
              <a:rPr lang="es-MX" sz="3600" b="1" dirty="0" smtClean="0">
                <a:latin typeface="Arial" pitchFamily="34" charset="0"/>
                <a:cs typeface="Arial" pitchFamily="34" charset="0"/>
              </a:rPr>
              <a:t>BRIGADA DE INAPAM</a:t>
            </a:r>
            <a:endParaRPr lang="es-ES_tradnl" sz="3600" dirty="0"/>
          </a:p>
        </p:txBody>
      </p:sp>
      <p:pic>
        <p:nvPicPr>
          <p:cNvPr id="12" name="3 Marcador de contenido"/>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539552" y="836712"/>
            <a:ext cx="3960439" cy="3384377"/>
          </a:xfrm>
        </p:spPr>
      </p:pic>
      <p:pic>
        <p:nvPicPr>
          <p:cNvPr id="13" name="3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99992" y="836712"/>
            <a:ext cx="4320480" cy="3384376"/>
          </a:xfrm>
          <a:prstGeom prst="rect">
            <a:avLst/>
          </a:prstGeom>
        </p:spPr>
      </p:pic>
      <p:pic>
        <p:nvPicPr>
          <p:cNvPr id="14" name="3 Marcador de contenido"/>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47664" y="3212976"/>
            <a:ext cx="6034617" cy="2193107"/>
          </a:xfrm>
          <a:prstGeom prst="rect">
            <a:avLst/>
          </a:prstGeom>
        </p:spPr>
      </p:pic>
      <p:sp>
        <p:nvSpPr>
          <p:cNvPr id="8" name="7 CuadroTexto"/>
          <p:cNvSpPr txBox="1"/>
          <p:nvPr/>
        </p:nvSpPr>
        <p:spPr>
          <a:xfrm>
            <a:off x="755576" y="5445224"/>
            <a:ext cx="8388424" cy="830997"/>
          </a:xfrm>
          <a:prstGeom prst="rect">
            <a:avLst/>
          </a:prstGeom>
          <a:noFill/>
        </p:spPr>
        <p:txBody>
          <a:bodyPr wrap="square" rtlCol="0">
            <a:spAutoFit/>
          </a:bodyPr>
          <a:lstStyle/>
          <a:p>
            <a:r>
              <a:rPr lang="es-ES_tradnl" sz="2400" dirty="0" smtClean="0">
                <a:latin typeface="Arial" pitchFamily="34" charset="0"/>
                <a:cs typeface="Arial" pitchFamily="34" charset="0"/>
              </a:rPr>
              <a:t>Se Realizo el 18 de Marzo en la Delegación Coahuila, contando con una asistencia de </a:t>
            </a:r>
            <a:r>
              <a:rPr lang="es-ES_tradnl" sz="2400" b="1" dirty="0" smtClean="0">
                <a:latin typeface="Arial" pitchFamily="34" charset="0"/>
                <a:cs typeface="Arial" pitchFamily="34" charset="0"/>
              </a:rPr>
              <a:t>400</a:t>
            </a:r>
            <a:r>
              <a:rPr lang="es-ES_tradnl" sz="2400" dirty="0" smtClean="0">
                <a:latin typeface="Arial" pitchFamily="34" charset="0"/>
                <a:cs typeface="Arial" pitchFamily="34" charset="0"/>
              </a:rPr>
              <a:t> personas aprox.</a:t>
            </a:r>
            <a:endParaRPr lang="es-ES_tradnl" sz="2400" dirty="0">
              <a:latin typeface="Arial" pitchFamily="34" charset="0"/>
              <a:cs typeface="Arial" pitchFamily="34" charset="0"/>
            </a:endParaRPr>
          </a:p>
        </p:txBody>
      </p:sp>
    </p:spTree>
  </p:cSld>
  <p:clrMapOvr>
    <a:masterClrMapping/>
  </p:clrMapOvr>
  <p:transition>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SECRETARÍA DE DESARROLLO SOCIAL</a:t>
            </a:r>
            <a:endParaRPr lang="es-ES" dirty="0"/>
          </a:p>
        </p:txBody>
      </p:sp>
      <p:sp>
        <p:nvSpPr>
          <p:cNvPr id="6" name="5 Rectángulo"/>
          <p:cNvSpPr/>
          <p:nvPr/>
        </p:nvSpPr>
        <p:spPr>
          <a:xfrm>
            <a:off x="0" y="4725144"/>
            <a:ext cx="9144000" cy="830997"/>
          </a:xfrm>
          <a:prstGeom prst="rect">
            <a:avLst/>
          </a:prstGeom>
        </p:spPr>
        <p:txBody>
          <a:bodyPr wrap="square">
            <a:spAutoFit/>
          </a:bodyPr>
          <a:lstStyle/>
          <a:p>
            <a:pPr algn="just"/>
            <a:r>
              <a:rPr lang="es-ES_tradnl" sz="2400" b="1" dirty="0" smtClean="0">
                <a:latin typeface="Arial" pitchFamily="34" charset="0"/>
                <a:cs typeface="Arial" pitchFamily="34" charset="0"/>
              </a:rPr>
              <a:t>           405 </a:t>
            </a:r>
            <a:r>
              <a:rPr lang="es-ES_tradnl" sz="2400" dirty="0" smtClean="0">
                <a:latin typeface="Arial" pitchFamily="34" charset="0"/>
                <a:cs typeface="Arial" pitchFamily="34" charset="0"/>
              </a:rPr>
              <a:t>personas por semana (</a:t>
            </a:r>
            <a:r>
              <a:rPr lang="es-ES_tradnl" sz="2400" dirty="0" err="1" smtClean="0">
                <a:latin typeface="Arial" pitchFamily="34" charset="0"/>
                <a:cs typeface="Arial" pitchFamily="34" charset="0"/>
              </a:rPr>
              <a:t>lun-vie</a:t>
            </a:r>
            <a:r>
              <a:rPr lang="es-ES_tradnl" sz="2400" dirty="0" smtClean="0">
                <a:latin typeface="Arial" pitchFamily="34" charset="0"/>
                <a:cs typeface="Arial" pitchFamily="34" charset="0"/>
              </a:rPr>
              <a:t>) en 4 clases diarias.</a:t>
            </a:r>
          </a:p>
          <a:p>
            <a:pPr algn="ctr"/>
            <a:r>
              <a:rPr lang="es-ES_tradnl" sz="2400" dirty="0" smtClean="0">
                <a:latin typeface="Arial" pitchFamily="34" charset="0"/>
                <a:cs typeface="Arial" pitchFamily="34" charset="0"/>
              </a:rPr>
              <a:t>Asistencia </a:t>
            </a:r>
            <a:r>
              <a:rPr lang="es-ES_tradnl" sz="2400" dirty="0" err="1" smtClean="0">
                <a:latin typeface="Arial" pitchFamily="34" charset="0"/>
                <a:cs typeface="Arial" pitchFamily="34" charset="0"/>
              </a:rPr>
              <a:t>Aprox</a:t>
            </a:r>
            <a:r>
              <a:rPr lang="es-ES_tradnl" sz="2400" b="1" dirty="0" smtClean="0">
                <a:latin typeface="Arial" pitchFamily="34" charset="0"/>
                <a:cs typeface="Arial" pitchFamily="34" charset="0"/>
              </a:rPr>
              <a:t>: 1620</a:t>
            </a:r>
            <a:r>
              <a:rPr lang="es-ES_tradnl" sz="2400" dirty="0" smtClean="0">
                <a:latin typeface="Arial" pitchFamily="34" charset="0"/>
                <a:cs typeface="Arial" pitchFamily="34" charset="0"/>
              </a:rPr>
              <a:t> por mes en 2 Delegaciones</a:t>
            </a:r>
          </a:p>
        </p:txBody>
      </p:sp>
      <p:sp>
        <p:nvSpPr>
          <p:cNvPr id="7"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36</a:t>
            </a:fld>
            <a:endParaRPr lang="es-ES" dirty="0">
              <a:solidFill>
                <a:prstClr val="black">
                  <a:tint val="75000"/>
                </a:prstClr>
              </a:solidFill>
            </a:endParaRPr>
          </a:p>
        </p:txBody>
      </p:sp>
      <p:sp>
        <p:nvSpPr>
          <p:cNvPr id="9" name="8 Rectángulo"/>
          <p:cNvSpPr/>
          <p:nvPr/>
        </p:nvSpPr>
        <p:spPr>
          <a:xfrm>
            <a:off x="2339752" y="188640"/>
            <a:ext cx="4681603" cy="646331"/>
          </a:xfrm>
          <a:prstGeom prst="rect">
            <a:avLst/>
          </a:prstGeom>
        </p:spPr>
        <p:txBody>
          <a:bodyPr wrap="none">
            <a:spAutoFit/>
          </a:bodyPr>
          <a:lstStyle/>
          <a:p>
            <a:r>
              <a:rPr lang="es-ES_tradnl" sz="3600" b="1" dirty="0" err="1" smtClean="0">
                <a:latin typeface="Arial" pitchFamily="34" charset="0"/>
                <a:cs typeface="Arial" pitchFamily="34" charset="0"/>
              </a:rPr>
              <a:t>Bailoterapia</a:t>
            </a:r>
            <a:r>
              <a:rPr lang="es-ES_tradnl" sz="3600" b="1" dirty="0" smtClean="0">
                <a:latin typeface="Arial" pitchFamily="34" charset="0"/>
                <a:cs typeface="Arial" pitchFamily="34" charset="0"/>
              </a:rPr>
              <a:t> Adulto </a:t>
            </a:r>
            <a:endParaRPr lang="es-ES_tradnl" sz="3600" dirty="0"/>
          </a:p>
        </p:txBody>
      </p:sp>
      <p:pic>
        <p:nvPicPr>
          <p:cNvPr id="11" name="4 Marcador de contenido"/>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1052736"/>
            <a:ext cx="4673492" cy="3240360"/>
          </a:xfrm>
          <a:prstGeom prst="rect">
            <a:avLst/>
          </a:prstGeom>
        </p:spPr>
      </p:pic>
      <p:pic>
        <p:nvPicPr>
          <p:cNvPr id="13" name="4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99992" y="1052737"/>
            <a:ext cx="4248472" cy="3240360"/>
          </a:xfrm>
          <a:prstGeom prst="rect">
            <a:avLst/>
          </a:prstGeom>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SECRETARÍA DE DESARROLLO SOCIAL</a:t>
            </a:r>
            <a:endParaRPr lang="es-ES" dirty="0"/>
          </a:p>
        </p:txBody>
      </p:sp>
      <p:sp>
        <p:nvSpPr>
          <p:cNvPr id="7" name="6 Rectángulo"/>
          <p:cNvSpPr/>
          <p:nvPr/>
        </p:nvSpPr>
        <p:spPr>
          <a:xfrm>
            <a:off x="0" y="5157192"/>
            <a:ext cx="9611544" cy="461665"/>
          </a:xfrm>
          <a:prstGeom prst="rect">
            <a:avLst/>
          </a:prstGeom>
        </p:spPr>
        <p:txBody>
          <a:bodyPr wrap="square">
            <a:spAutoFit/>
          </a:bodyPr>
          <a:lstStyle/>
          <a:p>
            <a:pPr algn="just"/>
            <a:r>
              <a:rPr lang="es-ES_tradnl" sz="2400" dirty="0" smtClean="0">
                <a:latin typeface="Arial" pitchFamily="34" charset="0"/>
                <a:cs typeface="Arial" pitchFamily="34" charset="0"/>
              </a:rPr>
              <a:t>Asistencia </a:t>
            </a:r>
            <a:r>
              <a:rPr lang="es-ES_tradnl" sz="2400" dirty="0" err="1" smtClean="0">
                <a:latin typeface="Arial" pitchFamily="34" charset="0"/>
                <a:cs typeface="Arial" pitchFamily="34" charset="0"/>
              </a:rPr>
              <a:t>Aprox</a:t>
            </a:r>
            <a:r>
              <a:rPr lang="es-ES_tradnl" sz="2400" dirty="0" smtClean="0">
                <a:latin typeface="Arial" pitchFamily="34" charset="0"/>
                <a:cs typeface="Arial" pitchFamily="34" charset="0"/>
              </a:rPr>
              <a:t>: </a:t>
            </a:r>
            <a:r>
              <a:rPr lang="es-ES_tradnl" sz="2400" b="1" dirty="0" smtClean="0">
                <a:latin typeface="Arial" pitchFamily="34" charset="0"/>
                <a:cs typeface="Arial" pitchFamily="34" charset="0"/>
              </a:rPr>
              <a:t>338</a:t>
            </a:r>
            <a:r>
              <a:rPr lang="es-ES_tradnl" sz="2400" dirty="0" smtClean="0">
                <a:latin typeface="Arial" pitchFamily="34" charset="0"/>
                <a:cs typeface="Arial" pitchFamily="34" charset="0"/>
              </a:rPr>
              <a:t> por mes, en la Delegación Salvador Chávez</a:t>
            </a:r>
            <a:endParaRPr lang="es-ES" sz="2400" dirty="0"/>
          </a:p>
        </p:txBody>
      </p:sp>
      <p:sp>
        <p:nvSpPr>
          <p:cNvPr id="8"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37</a:t>
            </a:fld>
            <a:endParaRPr lang="es-ES" dirty="0">
              <a:solidFill>
                <a:prstClr val="black">
                  <a:tint val="75000"/>
                </a:prstClr>
              </a:solidFill>
            </a:endParaRPr>
          </a:p>
        </p:txBody>
      </p:sp>
      <p:sp>
        <p:nvSpPr>
          <p:cNvPr id="9" name="8 Rectángulo"/>
          <p:cNvSpPr/>
          <p:nvPr/>
        </p:nvSpPr>
        <p:spPr>
          <a:xfrm>
            <a:off x="2627784" y="404664"/>
            <a:ext cx="4237057" cy="646331"/>
          </a:xfrm>
          <a:prstGeom prst="rect">
            <a:avLst/>
          </a:prstGeom>
        </p:spPr>
        <p:txBody>
          <a:bodyPr wrap="none">
            <a:spAutoFit/>
          </a:bodyPr>
          <a:lstStyle/>
          <a:p>
            <a:r>
              <a:rPr lang="es-ES_tradnl" sz="3600" b="1" dirty="0" err="1" smtClean="0">
                <a:latin typeface="Arial" pitchFamily="34" charset="0"/>
                <a:cs typeface="Arial" pitchFamily="34" charset="0"/>
              </a:rPr>
              <a:t>Bailoterapia</a:t>
            </a:r>
            <a:r>
              <a:rPr lang="es-ES_tradnl" sz="3600" b="1" dirty="0" smtClean="0">
                <a:latin typeface="Arial" pitchFamily="34" charset="0"/>
                <a:cs typeface="Arial" pitchFamily="34" charset="0"/>
              </a:rPr>
              <a:t> </a:t>
            </a:r>
            <a:r>
              <a:rPr lang="es-ES_tradnl" sz="3600" b="1" dirty="0" err="1" smtClean="0">
                <a:latin typeface="Arial" pitchFamily="34" charset="0"/>
                <a:cs typeface="Arial" pitchFamily="34" charset="0"/>
              </a:rPr>
              <a:t>Kids</a:t>
            </a:r>
            <a:r>
              <a:rPr lang="es-ES_tradnl" sz="3600" b="1" dirty="0" smtClean="0">
                <a:latin typeface="Arial" pitchFamily="34" charset="0"/>
                <a:cs typeface="Arial" pitchFamily="34" charset="0"/>
              </a:rPr>
              <a:t>:</a:t>
            </a:r>
            <a:r>
              <a:rPr lang="es-ES_tradnl" sz="3600" dirty="0" smtClean="0">
                <a:latin typeface="Arial" pitchFamily="34" charset="0"/>
                <a:cs typeface="Arial" pitchFamily="34" charset="0"/>
              </a:rPr>
              <a:t> </a:t>
            </a:r>
            <a:endParaRPr lang="es-ES_tradnl" sz="3600" dirty="0"/>
          </a:p>
        </p:txBody>
      </p:sp>
      <p:pic>
        <p:nvPicPr>
          <p:cNvPr id="11" name="3 Marcador de contenido"/>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9" y="1052737"/>
            <a:ext cx="4392488" cy="3600400"/>
          </a:xfrm>
          <a:prstGeom prst="rect">
            <a:avLst/>
          </a:prstGeom>
        </p:spPr>
      </p:pic>
      <p:pic>
        <p:nvPicPr>
          <p:cNvPr id="12" name="4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11960" y="1052736"/>
            <a:ext cx="4745500" cy="3600400"/>
          </a:xfrm>
          <a:prstGeom prst="rect">
            <a:avLst/>
          </a:prstGeom>
        </p:spPr>
      </p:pic>
    </p:spTree>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4" name="AutoShape 2"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6" name="AutoShape 4"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1" name="AutoShape 9" descr="https://mail-attachment.googleusercontent.com/attachment/u/0/?ui=2&amp;ik=8fc4186b40&amp;view=att&amp;th=140c6ab777849ebe&amp;attid=0.1&amp;disp=inline&amp;safe=1&amp;zw&amp;saduie=AG9B_P_BxNSo3XfATJWHiM8nQmhB&amp;sadet=1377808132188&amp;sads=5mm6Ly6Nlf8ai5Jg3lrBqmlxv3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3" name="AutoShape 11" descr="https://mail-attachment.googleusercontent.com/attachment/u/0/?ui=2&amp;ik=8fc4186b40&amp;view=att&amp;th=140c6ab777849ebe&amp;attid=0.1&amp;disp=inline&amp;safe=1&amp;zw&amp;saduie=AG9B_P_BxNSo3XfATJWHiM8nQmhB&amp;sadet=1377808222283&amp;sads=fuk4_VnU9QsALWmDcdCwTSLfF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21"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38</a:t>
            </a:fld>
            <a:endParaRPr lang="es-ES" dirty="0">
              <a:solidFill>
                <a:prstClr val="black">
                  <a:tint val="75000"/>
                </a:prstClr>
              </a:solidFill>
            </a:endParaRPr>
          </a:p>
        </p:txBody>
      </p:sp>
      <p:sp>
        <p:nvSpPr>
          <p:cNvPr id="17" name="16 CuadroTexto"/>
          <p:cNvSpPr txBox="1"/>
          <p:nvPr/>
        </p:nvSpPr>
        <p:spPr>
          <a:xfrm>
            <a:off x="0" y="4725144"/>
            <a:ext cx="9144000" cy="5539978"/>
          </a:xfrm>
          <a:prstGeom prst="rect">
            <a:avLst/>
          </a:prstGeom>
          <a:noFill/>
        </p:spPr>
        <p:txBody>
          <a:bodyPr wrap="square" rtlCol="0">
            <a:spAutoFit/>
          </a:bodyPr>
          <a:lstStyle/>
          <a:p>
            <a:pPr algn="ctr"/>
            <a:r>
              <a:rPr lang="es-MX" sz="2400" b="1" dirty="0" smtClean="0">
                <a:latin typeface="Arial" pitchFamily="34" charset="0"/>
                <a:cs typeface="Arial" pitchFamily="34" charset="0"/>
              </a:rPr>
              <a:t>360</a:t>
            </a:r>
            <a:r>
              <a:rPr lang="es-MX" sz="2400" dirty="0" smtClean="0">
                <a:latin typeface="Arial" pitchFamily="34" charset="0"/>
                <a:cs typeface="Arial" pitchFamily="34" charset="0"/>
              </a:rPr>
              <a:t> asistencia durante el mes,  de lunes a viernes con 4 clases diarias impartidas en nuestras 3 Delegaciones</a:t>
            </a:r>
          </a:p>
          <a:p>
            <a:endParaRPr lang="es-ES_tradnl" dirty="0" smtClean="0">
              <a:latin typeface="Arial" pitchFamily="34" charset="0"/>
              <a:cs typeface="Arial" pitchFamily="34" charset="0"/>
            </a:endParaRPr>
          </a:p>
          <a:p>
            <a:endParaRPr lang="es-ES_tradnl"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p:txBody>
      </p:sp>
      <p:sp>
        <p:nvSpPr>
          <p:cNvPr id="18" name="17 Rectángulo"/>
          <p:cNvSpPr/>
          <p:nvPr/>
        </p:nvSpPr>
        <p:spPr>
          <a:xfrm>
            <a:off x="2771800" y="332656"/>
            <a:ext cx="3700052" cy="769441"/>
          </a:xfrm>
          <a:prstGeom prst="rect">
            <a:avLst/>
          </a:prstGeom>
        </p:spPr>
        <p:txBody>
          <a:bodyPr wrap="none">
            <a:spAutoFit/>
          </a:bodyPr>
          <a:lstStyle/>
          <a:p>
            <a:r>
              <a:rPr lang="es-MX" sz="4400" dirty="0" smtClean="0">
                <a:latin typeface="Arial" pitchFamily="34" charset="0"/>
                <a:cs typeface="Arial" pitchFamily="34" charset="0"/>
              </a:rPr>
              <a:t>Manualidades</a:t>
            </a:r>
            <a:endParaRPr lang="es-ES_tradnl" sz="4400" dirty="0"/>
          </a:p>
        </p:txBody>
      </p:sp>
      <p:pic>
        <p:nvPicPr>
          <p:cNvPr id="20" name="3 Marcador de contenido"/>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79512" y="1124744"/>
            <a:ext cx="3960440" cy="3456384"/>
          </a:xfrm>
        </p:spPr>
      </p:pic>
      <p:pic>
        <p:nvPicPr>
          <p:cNvPr id="22" name="4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923928" y="1124744"/>
            <a:ext cx="4896544" cy="3456384"/>
          </a:xfrm>
          <a:prstGeom prst="rect">
            <a:avLst/>
          </a:prstGeom>
        </p:spPr>
      </p:pic>
    </p:spTree>
  </p:cSld>
  <p:clrMapOvr>
    <a:masterClrMapping/>
  </p:clrMapOvr>
  <p:transition>
    <p:randomBa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55776" y="476672"/>
            <a:ext cx="4176464" cy="769441"/>
          </a:xfrm>
          <a:prstGeom prst="rect">
            <a:avLst/>
          </a:prstGeom>
          <a:noFill/>
        </p:spPr>
        <p:txBody>
          <a:bodyPr wrap="square" rtlCol="0">
            <a:spAutoFit/>
          </a:bodyPr>
          <a:lstStyle/>
          <a:p>
            <a:r>
              <a:rPr lang="es-ES_tradnl" sz="4400" dirty="0" smtClean="0">
                <a:latin typeface="Arial" pitchFamily="34" charset="0"/>
                <a:cs typeface="Arial" pitchFamily="34" charset="0"/>
              </a:rPr>
              <a:t>Apoyo Escolar</a:t>
            </a:r>
            <a:endParaRPr lang="es-ES_tradnl" sz="4400" dirty="0">
              <a:latin typeface="Arial" pitchFamily="34" charset="0"/>
              <a:cs typeface="Arial" pitchFamily="34" charset="0"/>
            </a:endParaRPr>
          </a:p>
        </p:txBody>
      </p:sp>
      <p:sp>
        <p:nvSpPr>
          <p:cNvPr id="5" name="4 CuadroTexto"/>
          <p:cNvSpPr txBox="1"/>
          <p:nvPr/>
        </p:nvSpPr>
        <p:spPr>
          <a:xfrm>
            <a:off x="2699792" y="4653136"/>
            <a:ext cx="4104456" cy="830997"/>
          </a:xfrm>
          <a:prstGeom prst="rect">
            <a:avLst/>
          </a:prstGeom>
          <a:noFill/>
        </p:spPr>
        <p:txBody>
          <a:bodyPr wrap="square" rtlCol="0">
            <a:spAutoFit/>
          </a:bodyPr>
          <a:lstStyle/>
          <a:p>
            <a:pPr algn="ctr"/>
            <a:r>
              <a:rPr lang="es-ES_tradnl" sz="2400" dirty="0" smtClean="0">
                <a:latin typeface="Arial" pitchFamily="34" charset="0"/>
                <a:cs typeface="Arial" pitchFamily="34" charset="0"/>
              </a:rPr>
              <a:t>Asistencia Aprox. De </a:t>
            </a:r>
            <a:r>
              <a:rPr lang="es-ES_tradnl" sz="2400" b="1" dirty="0" smtClean="0">
                <a:latin typeface="Arial" pitchFamily="34" charset="0"/>
                <a:cs typeface="Arial" pitchFamily="34" charset="0"/>
              </a:rPr>
              <a:t>62 </a:t>
            </a:r>
            <a:r>
              <a:rPr lang="es-ES_tradnl" sz="2400" dirty="0" smtClean="0">
                <a:latin typeface="Arial" pitchFamily="34" charset="0"/>
                <a:cs typeface="Arial" pitchFamily="34" charset="0"/>
              </a:rPr>
              <a:t>niños en el Mes de Marzo</a:t>
            </a:r>
            <a:endParaRPr lang="es-ES_tradnl" sz="2400" dirty="0">
              <a:latin typeface="Arial" pitchFamily="34" charset="0"/>
              <a:cs typeface="Arial" pitchFamily="34" charset="0"/>
            </a:endParaRPr>
          </a:p>
        </p:txBody>
      </p:sp>
      <p:sp>
        <p:nvSpPr>
          <p:cNvPr id="6"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39</a:t>
            </a:fld>
            <a:endParaRPr lang="es-ES" dirty="0">
              <a:solidFill>
                <a:prstClr val="black">
                  <a:tint val="75000"/>
                </a:prstClr>
              </a:solidFill>
            </a:endParaRPr>
          </a:p>
        </p:txBody>
      </p:sp>
      <p:sp>
        <p:nvSpPr>
          <p:cNvPr id="9"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pic>
        <p:nvPicPr>
          <p:cNvPr id="11" name="3 Marcador de contenido"/>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07504" y="1484784"/>
            <a:ext cx="3816424" cy="2908920"/>
          </a:xfrm>
        </p:spPr>
      </p:pic>
      <p:pic>
        <p:nvPicPr>
          <p:cNvPr id="12" name="3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31840" y="1484784"/>
            <a:ext cx="3953412" cy="2880320"/>
          </a:xfrm>
          <a:prstGeom prst="rect">
            <a:avLst/>
          </a:prstGeom>
        </p:spPr>
      </p:pic>
      <p:pic>
        <p:nvPicPr>
          <p:cNvPr id="13" name="3 Marcador de contenido"/>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00192" y="1484784"/>
            <a:ext cx="2664296" cy="2880320"/>
          </a:xfrm>
          <a:prstGeom prst="rect">
            <a:avLst/>
          </a:prstGeom>
        </p:spPr>
      </p:pic>
    </p:spTree>
    <p:extLst>
      <p:ext uri="{BB962C8B-B14F-4D97-AF65-F5344CB8AC3E}">
        <p14:creationId xmlns:p14="http://schemas.microsoft.com/office/powerpoint/2010/main" xmlns="" val="2589000677"/>
      </p:ext>
    </p:extLst>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793507"/>
          </a:xfrm>
        </p:spPr>
        <p:txBody>
          <a:bodyPr>
            <a:normAutofit/>
          </a:bodyPr>
          <a:lstStyle/>
          <a:p>
            <a:pPr algn="ctr">
              <a:buNone/>
            </a:pPr>
            <a:r>
              <a:rPr lang="es-ES" sz="2400" b="1" dirty="0" smtClean="0">
                <a:latin typeface="Arial" pitchFamily="34" charset="0"/>
                <a:cs typeface="Arial" pitchFamily="34" charset="0"/>
              </a:rPr>
              <a:t>1.-CONFERENCIA DÍA INTERNACIONAL DE LA MUJER</a:t>
            </a:r>
            <a:endParaRPr lang="es-ES" sz="2400" dirty="0">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2" name="11 Rectángulo"/>
          <p:cNvSpPr/>
          <p:nvPr/>
        </p:nvSpPr>
        <p:spPr>
          <a:xfrm>
            <a:off x="0" y="4437112"/>
            <a:ext cx="9144000" cy="1569660"/>
          </a:xfrm>
          <a:prstGeom prst="rect">
            <a:avLst/>
          </a:prstGeom>
        </p:spPr>
        <p:txBody>
          <a:bodyPr wrap="square">
            <a:spAutoFit/>
          </a:bodyPr>
          <a:lstStyle/>
          <a:p>
            <a:pPr algn="just">
              <a:defRPr/>
            </a:pPr>
            <a:r>
              <a:rPr lang="es-ES" b="1" dirty="0" smtClean="0">
                <a:latin typeface="Arial" pitchFamily="34" charset="0"/>
                <a:cs typeface="Arial" pitchFamily="34" charset="0"/>
              </a:rPr>
              <a:t> </a:t>
            </a:r>
            <a:r>
              <a:rPr lang="es-ES" sz="2400" dirty="0" smtClean="0">
                <a:latin typeface="Arial" pitchFamily="34" charset="0"/>
                <a:cs typeface="Arial" pitchFamily="34" charset="0"/>
              </a:rPr>
              <a:t>Se llevo a cabo la conferencia impartida por el Dr. César Lozano denominada “Mujeres Difíciles, Hombres Complicados” en el Auditorio Municipal, el día martes 04 de Marzo con una asistencia de más de 970 personas, que disfrutaron este evento.</a:t>
            </a:r>
          </a:p>
        </p:txBody>
      </p:sp>
      <p:pic>
        <p:nvPicPr>
          <p:cNvPr id="13" name="12 Imagen" descr="C:\Users\patrimonio1\Documents\FOTOS GENERAL\CONFERENCIA CESAR LOZANO\DSCF2011.JPG"/>
          <p:cNvPicPr/>
          <p:nvPr/>
        </p:nvPicPr>
        <p:blipFill>
          <a:blip r:embed="rId2" cstate="print"/>
          <a:srcRect/>
          <a:stretch>
            <a:fillRect/>
          </a:stretch>
        </p:blipFill>
        <p:spPr bwMode="auto">
          <a:xfrm>
            <a:off x="395536" y="1196752"/>
            <a:ext cx="4248472" cy="2952328"/>
          </a:xfrm>
          <a:prstGeom prst="rect">
            <a:avLst/>
          </a:prstGeom>
          <a:noFill/>
          <a:ln w="9525">
            <a:noFill/>
            <a:miter lim="800000"/>
            <a:headEnd/>
            <a:tailEnd/>
          </a:ln>
        </p:spPr>
      </p:pic>
      <p:pic>
        <p:nvPicPr>
          <p:cNvPr id="14" name="13 Imagen" descr="C:\Users\patrimonio1\Documents\FOTOS GENERAL\CONFERENCIA CESAR LOZANO\DSCF2049.JPG"/>
          <p:cNvPicPr/>
          <p:nvPr/>
        </p:nvPicPr>
        <p:blipFill>
          <a:blip r:embed="rId3" cstate="print"/>
          <a:srcRect/>
          <a:stretch>
            <a:fillRect/>
          </a:stretch>
        </p:blipFill>
        <p:spPr bwMode="auto">
          <a:xfrm>
            <a:off x="4860032" y="1196752"/>
            <a:ext cx="4032448" cy="2952328"/>
          </a:xfrm>
          <a:prstGeom prst="rect">
            <a:avLst/>
          </a:prstGeom>
          <a:noFill/>
          <a:ln w="9525">
            <a:noFill/>
            <a:miter lim="800000"/>
            <a:headEnd/>
            <a:tailEnd/>
          </a:ln>
        </p:spPr>
      </p:pic>
      <p:sp>
        <p:nvSpPr>
          <p:cNvPr id="8"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a:t>
            </a:fld>
            <a:endParaRPr lang="es-ES" dirty="0">
              <a:solidFill>
                <a:prstClr val="black">
                  <a:tint val="75000"/>
                </a:prstClr>
              </a:solidFill>
            </a:endParaRPr>
          </a:p>
        </p:txBody>
      </p:sp>
      <p:sp>
        <p:nvSpPr>
          <p:cNvPr id="9"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SECRETARÍA DE DESARROLLO SOCIAL</a:t>
            </a:r>
            <a:endParaRPr lang="es-ES" dirty="0"/>
          </a:p>
        </p:txBody>
      </p:sp>
      <p:sp>
        <p:nvSpPr>
          <p:cNvPr id="5" name="4 Rectángulo"/>
          <p:cNvSpPr/>
          <p:nvPr/>
        </p:nvSpPr>
        <p:spPr>
          <a:xfrm>
            <a:off x="179512" y="4365104"/>
            <a:ext cx="8715404" cy="830997"/>
          </a:xfrm>
          <a:prstGeom prst="rect">
            <a:avLst/>
          </a:prstGeom>
        </p:spPr>
        <p:txBody>
          <a:bodyPr wrap="square">
            <a:spAutoFit/>
          </a:bodyPr>
          <a:lstStyle/>
          <a:p>
            <a:pPr algn="ctr"/>
            <a:r>
              <a:rPr lang="es-MX" sz="2400" b="1" dirty="0" smtClean="0">
                <a:latin typeface="Arial" pitchFamily="34" charset="0"/>
                <a:cs typeface="Arial" pitchFamily="34" charset="0"/>
              </a:rPr>
              <a:t>122</a:t>
            </a:r>
            <a:r>
              <a:rPr lang="es-MX" sz="2400" dirty="0" smtClean="0">
                <a:latin typeface="Arial" pitchFamily="34" charset="0"/>
                <a:cs typeface="Arial" pitchFamily="34" charset="0"/>
              </a:rPr>
              <a:t> es el numero de atenciones realizadas durante el mes en la Delegación Coahuila.</a:t>
            </a:r>
          </a:p>
        </p:txBody>
      </p:sp>
      <p:sp>
        <p:nvSpPr>
          <p:cNvPr id="6" name="5 Rectángulo"/>
          <p:cNvSpPr/>
          <p:nvPr/>
        </p:nvSpPr>
        <p:spPr>
          <a:xfrm>
            <a:off x="395536" y="5301208"/>
            <a:ext cx="8496944" cy="954107"/>
          </a:xfrm>
          <a:prstGeom prst="rect">
            <a:avLst/>
          </a:prstGeom>
        </p:spPr>
        <p:txBody>
          <a:bodyPr wrap="square">
            <a:spAutoFit/>
          </a:bodyPr>
          <a:lstStyle/>
          <a:p>
            <a:pPr algn="just"/>
            <a:r>
              <a:rPr lang="es-MX" sz="3200" dirty="0" smtClean="0">
                <a:latin typeface="Arial" pitchFamily="34" charset="0"/>
                <a:cs typeface="Arial" pitchFamily="34" charset="0"/>
              </a:rPr>
              <a:t>Dentista</a:t>
            </a:r>
            <a:r>
              <a:rPr lang="es-MX" dirty="0" smtClean="0">
                <a:latin typeface="Arial" pitchFamily="34" charset="0"/>
                <a:cs typeface="Arial" pitchFamily="34" charset="0"/>
              </a:rPr>
              <a:t>.- </a:t>
            </a:r>
            <a:r>
              <a:rPr lang="es-MX" sz="2400" b="1" dirty="0" smtClean="0">
                <a:latin typeface="Arial" pitchFamily="34" charset="0"/>
                <a:cs typeface="Arial" pitchFamily="34" charset="0"/>
              </a:rPr>
              <a:t>26</a:t>
            </a:r>
            <a:r>
              <a:rPr lang="es-MX" sz="2400" dirty="0" smtClean="0">
                <a:latin typeface="Arial" pitchFamily="34" charset="0"/>
                <a:cs typeface="Arial" pitchFamily="34" charset="0"/>
              </a:rPr>
              <a:t> consultas durante el mes los días lunes, miércoles y viernes en la Delegación Coahuila.</a:t>
            </a:r>
            <a:endParaRPr lang="es-MX" sz="2400" dirty="0"/>
          </a:p>
        </p:txBody>
      </p:sp>
      <p:sp>
        <p:nvSpPr>
          <p:cNvPr id="8"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40</a:t>
            </a:fld>
            <a:endParaRPr lang="es-ES" dirty="0">
              <a:solidFill>
                <a:prstClr val="black">
                  <a:tint val="75000"/>
                </a:prstClr>
              </a:solidFill>
            </a:endParaRPr>
          </a:p>
        </p:txBody>
      </p:sp>
      <p:sp>
        <p:nvSpPr>
          <p:cNvPr id="9" name="8 Rectángulo"/>
          <p:cNvSpPr/>
          <p:nvPr/>
        </p:nvSpPr>
        <p:spPr>
          <a:xfrm>
            <a:off x="3203848" y="0"/>
            <a:ext cx="2723823" cy="707886"/>
          </a:xfrm>
          <a:prstGeom prst="rect">
            <a:avLst/>
          </a:prstGeom>
        </p:spPr>
        <p:txBody>
          <a:bodyPr wrap="none">
            <a:spAutoFit/>
          </a:bodyPr>
          <a:lstStyle/>
          <a:p>
            <a:r>
              <a:rPr lang="es-MX" sz="4000" dirty="0" smtClean="0">
                <a:latin typeface="Arial" pitchFamily="34" charset="0"/>
                <a:cs typeface="Arial" pitchFamily="34" charset="0"/>
              </a:rPr>
              <a:t>Enfermería</a:t>
            </a:r>
            <a:endParaRPr lang="es-ES_tradnl" sz="4000" dirty="0"/>
          </a:p>
        </p:txBody>
      </p:sp>
      <p:pic>
        <p:nvPicPr>
          <p:cNvPr id="13" name="3 Marcador de contenido"/>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67544" y="764705"/>
            <a:ext cx="3744416" cy="3384376"/>
          </a:xfrm>
        </p:spPr>
      </p:pic>
      <p:pic>
        <p:nvPicPr>
          <p:cNvPr id="14" name="3 Marcador de contenido"/>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16016" y="764704"/>
            <a:ext cx="3682504" cy="3312368"/>
          </a:xfrm>
          <a:prstGeom prst="rect">
            <a:avLst/>
          </a:prstGeom>
        </p:spPr>
      </p:pic>
    </p:spTree>
  </p:cSld>
  <p:clrMapOvr>
    <a:masterClrMapping/>
  </p:clrMapOvr>
  <p:transition>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75656" y="1412776"/>
            <a:ext cx="6624736" cy="3240360"/>
          </a:xfrm>
          <a:prstGeom prst="rect">
            <a:avLst/>
          </a:prstGeom>
        </p:spPr>
      </p:pic>
      <p:sp>
        <p:nvSpPr>
          <p:cNvPr id="6" name="1 Título"/>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MX" sz="4400" b="1" dirty="0" smtClean="0">
                <a:latin typeface="Arial" pitchFamily="34" charset="0"/>
                <a:ea typeface="+mj-ea"/>
                <a:cs typeface="Arial" pitchFamily="34" charset="0"/>
              </a:rPr>
              <a:t>Clases de </a:t>
            </a:r>
            <a:r>
              <a:rPr kumimoji="0" lang="es-MX" sz="4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Canto </a:t>
            </a:r>
            <a:r>
              <a:rPr lang="es-MX" sz="4400" b="1" dirty="0" smtClean="0">
                <a:latin typeface="Arial" pitchFamily="34" charset="0"/>
                <a:ea typeface="+mj-ea"/>
                <a:cs typeface="Arial" pitchFamily="34" charset="0"/>
              </a:rPr>
              <a:t>y</a:t>
            </a:r>
            <a:r>
              <a:rPr kumimoji="0" lang="es-MX" sz="4400" b="1"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 Guitarra</a:t>
            </a:r>
            <a:endParaRPr kumimoji="0" lang="es-MX" sz="4400" b="1"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5" name="15 Marcador de número de diapositiva"/>
          <p:cNvSpPr txBox="1">
            <a:spLocks/>
          </p:cNvSpPr>
          <p:nvPr/>
        </p:nvSpPr>
        <p:spPr>
          <a:xfrm>
            <a:off x="8460432" y="6356350"/>
            <a:ext cx="432048" cy="365125"/>
          </a:xfrm>
          <a:prstGeom prst="rect">
            <a:avLst/>
          </a:prstGeom>
          <a:blipFill dpi="0" rotWithShape="1">
            <a:blip r:embed="rId3"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41</a:t>
            </a:fld>
            <a:endParaRPr lang="es-ES" dirty="0">
              <a:solidFill>
                <a:prstClr val="black">
                  <a:tint val="75000"/>
                </a:prstClr>
              </a:solidFill>
            </a:endParaRPr>
          </a:p>
        </p:txBody>
      </p:sp>
      <p:sp>
        <p:nvSpPr>
          <p:cNvPr id="7"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
        <p:nvSpPr>
          <p:cNvPr id="8" name="7 CuadroTexto"/>
          <p:cNvSpPr txBox="1"/>
          <p:nvPr/>
        </p:nvSpPr>
        <p:spPr>
          <a:xfrm>
            <a:off x="1115616" y="5013176"/>
            <a:ext cx="7272808" cy="830997"/>
          </a:xfrm>
          <a:prstGeom prst="rect">
            <a:avLst/>
          </a:prstGeom>
          <a:noFill/>
        </p:spPr>
        <p:txBody>
          <a:bodyPr wrap="square" rtlCol="0">
            <a:spAutoFit/>
          </a:bodyPr>
          <a:lstStyle/>
          <a:p>
            <a:pPr algn="just"/>
            <a:r>
              <a:rPr lang="es-ES_tradnl" sz="2400" dirty="0" smtClean="0">
                <a:latin typeface="Arial" pitchFamily="34" charset="0"/>
                <a:cs typeface="Arial" pitchFamily="34" charset="0"/>
              </a:rPr>
              <a:t>Se imparten clases de Guitarra y Canto, y contamos con una asistencia de 103 niños a la semana.</a:t>
            </a:r>
            <a:endParaRPr lang="es-ES_tradnl" sz="2400" dirty="0">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4" name="AutoShape 2"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6" name="AutoShape 4"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1" name="AutoShape 9" descr="https://mail-attachment.googleusercontent.com/attachment/u/0/?ui=2&amp;ik=8fc4186b40&amp;view=att&amp;th=140c6ab777849ebe&amp;attid=0.1&amp;disp=inline&amp;safe=1&amp;zw&amp;saduie=AG9B_P_BxNSo3XfATJWHiM8nQmhB&amp;sadet=1377808132188&amp;sads=5mm6Ly6Nlf8ai5Jg3lrBqmlxv3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3" name="AutoShape 11" descr="https://mail-attachment.googleusercontent.com/attachment/u/0/?ui=2&amp;ik=8fc4186b40&amp;view=att&amp;th=140c6ab777849ebe&amp;attid=0.1&amp;disp=inline&amp;safe=1&amp;zw&amp;saduie=AG9B_P_BxNSo3XfATJWHiM8nQmhB&amp;sadet=1377808222283&amp;sads=fuk4_VnU9QsALWmDcdCwTSLfF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22" name="21 Rectángulo"/>
          <p:cNvSpPr/>
          <p:nvPr/>
        </p:nvSpPr>
        <p:spPr>
          <a:xfrm>
            <a:off x="971600" y="1340768"/>
            <a:ext cx="7488832" cy="3785652"/>
          </a:xfrm>
          <a:prstGeom prst="rect">
            <a:avLst/>
          </a:prstGeom>
        </p:spPr>
        <p:txBody>
          <a:bodyPr wrap="square">
            <a:spAutoFit/>
          </a:bodyPr>
          <a:lstStyle/>
          <a:p>
            <a:pPr marL="285750" indent="-285750">
              <a:buFont typeface="Arial" pitchFamily="34" charset="0"/>
              <a:buChar char="•"/>
            </a:pPr>
            <a:r>
              <a:rPr lang="es-ES" sz="2400" dirty="0" smtClean="0">
                <a:latin typeface="Arial" pitchFamily="34" charset="0"/>
                <a:cs typeface="Arial" pitchFamily="34" charset="0"/>
              </a:rPr>
              <a:t>Manualidades </a:t>
            </a:r>
          </a:p>
          <a:p>
            <a:pPr marL="285750" indent="-285750">
              <a:buFont typeface="Arial" pitchFamily="34" charset="0"/>
              <a:buChar char="•"/>
            </a:pPr>
            <a:endParaRPr lang="es-ES_tradnl" sz="2400" dirty="0" smtClean="0">
              <a:latin typeface="Arial" pitchFamily="34" charset="0"/>
              <a:cs typeface="Arial" pitchFamily="34" charset="0"/>
            </a:endParaRPr>
          </a:p>
          <a:p>
            <a:pPr marL="285750" indent="-285750">
              <a:buFont typeface="Arial" pitchFamily="34" charset="0"/>
              <a:buChar char="•"/>
            </a:pPr>
            <a:r>
              <a:rPr lang="es-ES_tradnl" sz="2400" dirty="0" err="1" smtClean="0">
                <a:latin typeface="Arial" pitchFamily="34" charset="0"/>
                <a:cs typeface="Arial" pitchFamily="34" charset="0"/>
              </a:rPr>
              <a:t>Bailoterapia</a:t>
            </a:r>
            <a:r>
              <a:rPr lang="es-ES_tradnl" sz="2400" dirty="0" smtClean="0">
                <a:latin typeface="Arial" pitchFamily="34" charset="0"/>
                <a:cs typeface="Arial" pitchFamily="34" charset="0"/>
              </a:rPr>
              <a:t> Adulto y </a:t>
            </a:r>
            <a:r>
              <a:rPr lang="es-ES_tradnl" sz="2400" dirty="0" err="1" smtClean="0">
                <a:latin typeface="Arial" pitchFamily="34" charset="0"/>
                <a:cs typeface="Arial" pitchFamily="34" charset="0"/>
              </a:rPr>
              <a:t>Kids</a:t>
            </a:r>
            <a:endParaRPr lang="es-ES_tradnl" sz="2400" dirty="0" smtClean="0">
              <a:latin typeface="Arial" pitchFamily="34" charset="0"/>
              <a:cs typeface="Arial" pitchFamily="34" charset="0"/>
            </a:endParaRPr>
          </a:p>
          <a:p>
            <a:pPr marL="285750" indent="-285750">
              <a:buFont typeface="Arial" pitchFamily="34" charset="0"/>
              <a:buChar char="•"/>
            </a:pPr>
            <a:endParaRPr lang="es-ES_tradnl" sz="2400" dirty="0" smtClean="0">
              <a:latin typeface="Arial" pitchFamily="34" charset="0"/>
              <a:cs typeface="Arial" pitchFamily="34" charset="0"/>
            </a:endParaRPr>
          </a:p>
          <a:p>
            <a:pPr marL="285750" indent="-285750">
              <a:buFont typeface="Arial" pitchFamily="34" charset="0"/>
              <a:buChar char="•"/>
            </a:pPr>
            <a:r>
              <a:rPr lang="es-ES_tradnl" sz="2400" dirty="0" smtClean="0">
                <a:latin typeface="Arial" pitchFamily="34" charset="0"/>
                <a:cs typeface="Arial" pitchFamily="34" charset="0"/>
              </a:rPr>
              <a:t>Clases de Guitarra</a:t>
            </a:r>
          </a:p>
          <a:p>
            <a:pPr marL="285750" indent="-285750">
              <a:buFont typeface="Arial" pitchFamily="34" charset="0"/>
              <a:buChar char="•"/>
            </a:pPr>
            <a:endParaRPr lang="es-ES_tradnl" sz="2400" dirty="0" smtClean="0">
              <a:latin typeface="Arial" pitchFamily="34" charset="0"/>
              <a:cs typeface="Arial" pitchFamily="34" charset="0"/>
            </a:endParaRPr>
          </a:p>
          <a:p>
            <a:pPr marL="285750" indent="-285750">
              <a:buFont typeface="Arial" pitchFamily="34" charset="0"/>
              <a:buChar char="•"/>
            </a:pPr>
            <a:r>
              <a:rPr lang="es-ES_tradnl" sz="2400" dirty="0" smtClean="0">
                <a:latin typeface="Arial" pitchFamily="34" charset="0"/>
                <a:cs typeface="Arial" pitchFamily="34" charset="0"/>
              </a:rPr>
              <a:t>Servicio de Enfermería</a:t>
            </a:r>
          </a:p>
          <a:p>
            <a:pPr marL="285750" indent="-285750">
              <a:buFont typeface="Arial" pitchFamily="34" charset="0"/>
              <a:buChar char="•"/>
            </a:pPr>
            <a:endParaRPr lang="es-ES_tradnl" sz="2400" dirty="0" smtClean="0">
              <a:latin typeface="Arial" pitchFamily="34" charset="0"/>
              <a:cs typeface="Arial" pitchFamily="34" charset="0"/>
            </a:endParaRPr>
          </a:p>
          <a:p>
            <a:pPr marL="285750" indent="-285750">
              <a:buFont typeface="Arial" pitchFamily="34" charset="0"/>
              <a:buChar char="•"/>
            </a:pPr>
            <a:r>
              <a:rPr lang="es-ES_tradnl" sz="2400" dirty="0" smtClean="0">
                <a:latin typeface="Arial" pitchFamily="34" charset="0"/>
                <a:cs typeface="Arial" pitchFamily="34" charset="0"/>
              </a:rPr>
              <a:t>Canalización  de personas a la Bolsa de Trabajo de la Dirección de Concertación Social.</a:t>
            </a:r>
            <a:endParaRPr lang="es-ES" sz="2400" dirty="0" smtClean="0">
              <a:latin typeface="Arial" pitchFamily="34" charset="0"/>
              <a:cs typeface="Arial" pitchFamily="34" charset="0"/>
            </a:endParaRPr>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19"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42</a:t>
            </a:fld>
            <a:endParaRPr lang="es-ES" dirty="0">
              <a:solidFill>
                <a:prstClr val="black">
                  <a:tint val="75000"/>
                </a:prstClr>
              </a:solidFill>
            </a:endParaRPr>
          </a:p>
        </p:txBody>
      </p:sp>
      <p:sp>
        <p:nvSpPr>
          <p:cNvPr id="12" name="14 Título"/>
          <p:cNvSpPr txBox="1">
            <a:spLocks noGrp="1"/>
          </p:cNvSpPr>
          <p:nvPr>
            <p:ph type="title"/>
          </p:nvPr>
        </p:nvSpPr>
        <p:spPr>
          <a:xfrm>
            <a:off x="457200" y="338306"/>
            <a:ext cx="8229600" cy="1015663"/>
          </a:xfrm>
          <a:prstGeom prst="rect">
            <a:avLst/>
          </a:prstGeom>
          <a:noFill/>
        </p:spPr>
        <p:txBody>
          <a:bodyPr wrap="square" rtlCol="0">
            <a:spAutoFit/>
          </a:bodyPr>
          <a:lstStyle/>
          <a:p>
            <a:pPr algn="ctr"/>
            <a:r>
              <a:rPr lang="es-ES_tradnl" sz="6000" dirty="0" smtClean="0">
                <a:latin typeface="Andalus" pitchFamily="18" charset="-78"/>
                <a:cs typeface="Andalus" pitchFamily="18" charset="-78"/>
              </a:rPr>
              <a:t>Acciones de Abril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1" name="10 Título"/>
          <p:cNvSpPr txBox="1">
            <a:spLocks noGrp="1"/>
          </p:cNvSpPr>
          <p:nvPr>
            <p:ph type="title"/>
          </p:nvPr>
        </p:nvSpPr>
        <p:spPr>
          <a:xfrm>
            <a:off x="827584" y="332363"/>
            <a:ext cx="6840760" cy="1800493"/>
          </a:xfrm>
          <a:prstGeom prst="rect">
            <a:avLst/>
          </a:prstGeom>
          <a:noFill/>
        </p:spPr>
        <p:txBody>
          <a:bodyPr wrap="square" rtlCol="0">
            <a:spAutoFit/>
          </a:body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DIRECCIÓN DEL INSTITUTO DE LA JUVENTUD</a:t>
            </a:r>
            <a:r>
              <a:rPr lang="es-ES" sz="1500" dirty="0" smtClean="0">
                <a:latin typeface="Cambria" pitchFamily="18" charset="0"/>
              </a:rPr>
              <a:t/>
            </a:r>
            <a:br>
              <a:rPr lang="es-ES" sz="1500" dirty="0" smtClean="0">
                <a:latin typeface="Cambria" pitchFamily="18" charset="0"/>
              </a:rPr>
            </a:br>
            <a:r>
              <a:rPr lang="es-ES" sz="2000" u="sng" dirty="0" smtClean="0"/>
              <a:t/>
            </a:r>
            <a:br>
              <a:rPr lang="es-ES" sz="2000" u="sng" dirty="0" smtClean="0"/>
            </a:br>
            <a:endParaRPr lang="es-ES" sz="1900" b="1" u="sng" dirty="0">
              <a:latin typeface="Maiandra GD" pitchFamily="34" charset="0"/>
              <a:cs typeface="Arial" pitchFamily="34" charset="0"/>
            </a:endParaRPr>
          </a:p>
        </p:txBody>
      </p:sp>
      <p:sp>
        <p:nvSpPr>
          <p:cNvPr id="10" name="9 CuadroTexto"/>
          <p:cNvSpPr txBox="1"/>
          <p:nvPr/>
        </p:nvSpPr>
        <p:spPr>
          <a:xfrm>
            <a:off x="1619672" y="1547500"/>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C.EDUARDO SANCHEZ DE LA GARZA </a:t>
            </a:r>
          </a:p>
        </p:txBody>
      </p:sp>
      <p:sp>
        <p:nvSpPr>
          <p:cNvPr id="3074" name="AutoShape 2"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6" name="AutoShape 4"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1" name="AutoShape 9" descr="https://mail-attachment.googleusercontent.com/attachment/u/0/?ui=2&amp;ik=8fc4186b40&amp;view=att&amp;th=140c6ab777849ebe&amp;attid=0.1&amp;disp=inline&amp;safe=1&amp;zw&amp;saduie=AG9B_P_BxNSo3XfATJWHiM8nQmhB&amp;sadet=1377808132188&amp;sads=5mm6Ly6Nlf8ai5Jg3lrBqmlxv3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3" name="AutoShape 11" descr="https://mail-attachment.googleusercontent.com/attachment/u/0/?ui=2&amp;ik=8fc4186b40&amp;view=att&amp;th=140c6ab777849ebe&amp;attid=0.1&amp;disp=inline&amp;safe=1&amp;zw&amp;saduie=AG9B_P_BxNSo3XfATJWHiM8nQmhB&amp;sadet=1377808222283&amp;sads=fuk4_VnU9QsALWmDcdCwTSLfF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20"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43</a:t>
            </a:fld>
            <a:endParaRPr lang="es-ES" dirty="0">
              <a:solidFill>
                <a:prstClr val="black">
                  <a:tint val="75000"/>
                </a:prstClr>
              </a:solidFill>
            </a:endParaRPr>
          </a:p>
        </p:txBody>
      </p:sp>
      <p:sp>
        <p:nvSpPr>
          <p:cNvPr id="21" name="20 CuadroTexto"/>
          <p:cNvSpPr txBox="1"/>
          <p:nvPr/>
        </p:nvSpPr>
        <p:spPr>
          <a:xfrm>
            <a:off x="611560" y="2492896"/>
            <a:ext cx="8064896" cy="6863417"/>
          </a:xfrm>
          <a:prstGeom prst="rect">
            <a:avLst/>
          </a:prstGeom>
          <a:noFill/>
        </p:spPr>
        <p:txBody>
          <a:bodyPr wrap="square" rtlCol="0">
            <a:spAutoFit/>
          </a:bodyPr>
          <a:lstStyle/>
          <a:p>
            <a:pPr marL="342900" indent="-342900"/>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Inicio de Platicas de Desarrollo Humano</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Somos Hip-Hop</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Clases de </a:t>
            </a:r>
            <a:r>
              <a:rPr lang="es-MX" sz="2000" dirty="0" err="1" smtClean="0">
                <a:latin typeface="Arial Black" pitchFamily="34" charset="0"/>
              </a:rPr>
              <a:t>Parkour</a:t>
            </a: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Clases de </a:t>
            </a:r>
            <a:r>
              <a:rPr lang="es-MX" sz="2000" dirty="0" err="1" smtClean="0">
                <a:latin typeface="Arial Black" pitchFamily="34" charset="0"/>
              </a:rPr>
              <a:t>Skate</a:t>
            </a:r>
            <a:r>
              <a:rPr lang="es-MX" sz="2000" dirty="0" smtClean="0">
                <a:latin typeface="Arial Black" pitchFamily="34" charset="0"/>
              </a:rPr>
              <a:t> </a:t>
            </a:r>
            <a:r>
              <a:rPr lang="es-MX" sz="2000" dirty="0" err="1" smtClean="0">
                <a:latin typeface="Arial Black" pitchFamily="34" charset="0"/>
              </a:rPr>
              <a:t>Boarding</a:t>
            </a: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Clases de </a:t>
            </a:r>
            <a:r>
              <a:rPr lang="es-MX" sz="2000" dirty="0" err="1" smtClean="0">
                <a:latin typeface="Arial Black" pitchFamily="34" charset="0"/>
              </a:rPr>
              <a:t>Grafitti</a:t>
            </a: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Clases de Batucada</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53" presetClass="entr" presetSubtype="52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fltVal val="0.5"/>
                                          </p:val>
                                        </p:tav>
                                        <p:tav tm="100000">
                                          <p:val>
                                            <p:strVal val="#ppt_x"/>
                                          </p:val>
                                        </p:tav>
                                      </p:tavLst>
                                    </p:anim>
                                    <p:anim calcmode="lin" valueType="num">
                                      <p:cBhvr>
                                        <p:cTn id="14" dur="1000" fill="hold"/>
                                        <p:tgtEl>
                                          <p:spTgt spid="10"/>
                                        </p:tgtEl>
                                        <p:attrNameLst>
                                          <p:attrName>ppt_y</p:attrName>
                                        </p:attrNameLst>
                                      </p:cBhvr>
                                      <p:tavLst>
                                        <p:tav tm="0">
                                          <p:val>
                                            <p:fltVal val="0.5"/>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4" name="13 Marcador de contenido"/>
          <p:cNvSpPr>
            <a:spLocks noGrp="1"/>
          </p:cNvSpPr>
          <p:nvPr>
            <p:ph idx="1"/>
          </p:nvPr>
        </p:nvSpPr>
        <p:spPr>
          <a:xfrm>
            <a:off x="395536" y="4653136"/>
            <a:ext cx="8229600" cy="1285603"/>
          </a:xfrm>
        </p:spPr>
        <p:txBody>
          <a:bodyPr>
            <a:normAutofit lnSpcReduction="10000"/>
          </a:bodyPr>
          <a:lstStyle/>
          <a:p>
            <a:pPr>
              <a:buNone/>
            </a:pPr>
            <a:r>
              <a:rPr lang="es-ES" sz="2400" dirty="0">
                <a:latin typeface="Arial" pitchFamily="34" charset="0"/>
                <a:cs typeface="Arial" pitchFamily="34" charset="0"/>
              </a:rPr>
              <a:t>El día </a:t>
            </a:r>
            <a:r>
              <a:rPr lang="es-ES" sz="2400" dirty="0" smtClean="0">
                <a:latin typeface="Arial" pitchFamily="34" charset="0"/>
                <a:cs typeface="Arial" pitchFamily="34" charset="0"/>
              </a:rPr>
              <a:t>3, 11 y 19 de </a:t>
            </a:r>
            <a:r>
              <a:rPr lang="es-ES" sz="2400" dirty="0">
                <a:latin typeface="Arial" pitchFamily="34" charset="0"/>
                <a:cs typeface="Arial" pitchFamily="34" charset="0"/>
              </a:rPr>
              <a:t>marzo se llevó a cabo la impartición </a:t>
            </a:r>
            <a:r>
              <a:rPr lang="es-ES" sz="2400" dirty="0" smtClean="0">
                <a:latin typeface="Arial" pitchFamily="34" charset="0"/>
                <a:cs typeface="Arial" pitchFamily="34" charset="0"/>
              </a:rPr>
              <a:t>del</a:t>
            </a:r>
          </a:p>
          <a:p>
            <a:pPr>
              <a:buNone/>
            </a:pPr>
            <a:r>
              <a:rPr lang="es-ES" sz="2400" dirty="0" smtClean="0">
                <a:latin typeface="Arial" pitchFamily="34" charset="0"/>
                <a:cs typeface="Arial" pitchFamily="34" charset="0"/>
              </a:rPr>
              <a:t>Taller “Proyecto </a:t>
            </a:r>
            <a:r>
              <a:rPr lang="es-ES" sz="2400" dirty="0">
                <a:latin typeface="Arial" pitchFamily="34" charset="0"/>
                <a:cs typeface="Arial" pitchFamily="34" charset="0"/>
              </a:rPr>
              <a:t>de </a:t>
            </a:r>
            <a:r>
              <a:rPr lang="es-ES" sz="2400" dirty="0" smtClean="0">
                <a:latin typeface="Arial" pitchFamily="34" charset="0"/>
                <a:cs typeface="Arial" pitchFamily="34" charset="0"/>
              </a:rPr>
              <a:t>Vida</a:t>
            </a:r>
            <a:r>
              <a:rPr lang="es-ES" sz="2400" dirty="0">
                <a:latin typeface="Arial" pitchFamily="34" charset="0"/>
                <a:cs typeface="Arial" pitchFamily="34" charset="0"/>
              </a:rPr>
              <a:t>” a 40  empleados de </a:t>
            </a:r>
            <a:r>
              <a:rPr lang="es-ES" sz="2400" dirty="0" smtClean="0">
                <a:latin typeface="Arial" pitchFamily="34" charset="0"/>
                <a:cs typeface="Arial" pitchFamily="34" charset="0"/>
              </a:rPr>
              <a:t>servicios</a:t>
            </a:r>
          </a:p>
          <a:p>
            <a:pPr>
              <a:buNone/>
            </a:pPr>
            <a:r>
              <a:rPr lang="es-ES" sz="2400" dirty="0" smtClean="0">
                <a:latin typeface="Arial" pitchFamily="34" charset="0"/>
                <a:cs typeface="Arial" pitchFamily="34" charset="0"/>
              </a:rPr>
              <a:t>públicos</a:t>
            </a:r>
            <a:r>
              <a:rPr lang="es-ES" sz="2400" dirty="0">
                <a:latin typeface="Arial" pitchFamily="34" charset="0"/>
                <a:cs typeface="Arial" pitchFamily="34" charset="0"/>
              </a:rPr>
              <a:t>. </a:t>
            </a:r>
            <a:endParaRPr lang="es-MX" sz="2400" dirty="0">
              <a:latin typeface="Arial" pitchFamily="34" charset="0"/>
              <a:cs typeface="Arial" pitchFamily="34" charset="0"/>
            </a:endParaRPr>
          </a:p>
        </p:txBody>
      </p:sp>
      <p:pic>
        <p:nvPicPr>
          <p:cNvPr id="7170" name="Picture 2" descr="C:\Users\Juventud\Desktop\FOTOS INFORME  MARZO 2014\TALLER PROYECTO DE VIDA\CAM0007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55976" y="1124744"/>
            <a:ext cx="4427984" cy="3240360"/>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C:\Users\Juventud\Desktop\FOTOS INFORME  MARZO 2014\TALLER PROYECTO DE VIDA\CAM0000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124744"/>
            <a:ext cx="3803915" cy="324036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12 Rectángulo"/>
          <p:cNvSpPr/>
          <p:nvPr/>
        </p:nvSpPr>
        <p:spPr>
          <a:xfrm>
            <a:off x="2267744" y="332656"/>
            <a:ext cx="4605748" cy="707886"/>
          </a:xfrm>
          <a:prstGeom prst="rect">
            <a:avLst/>
          </a:prstGeom>
        </p:spPr>
        <p:txBody>
          <a:bodyPr wrap="none">
            <a:spAutoFit/>
          </a:bodyPr>
          <a:lstStyle/>
          <a:p>
            <a:r>
              <a:rPr lang="es-ES" sz="4000" dirty="0" smtClean="0">
                <a:latin typeface="Arial" pitchFamily="34" charset="0"/>
                <a:cs typeface="Arial" pitchFamily="34" charset="0"/>
              </a:rPr>
              <a:t>Desarrollo Humano</a:t>
            </a:r>
            <a:endParaRPr lang="es-ES_tradnl" sz="4000" dirty="0"/>
          </a:p>
        </p:txBody>
      </p:sp>
      <p:sp>
        <p:nvSpPr>
          <p:cNvPr id="8"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44</a:t>
            </a:fld>
            <a:endParaRPr lang="es-ES" dirty="0">
              <a:solidFill>
                <a:prstClr val="black">
                  <a:tint val="75000"/>
                </a:prstClr>
              </a:solidFill>
            </a:endParaRPr>
          </a:p>
        </p:txBody>
      </p:sp>
      <p:sp>
        <p:nvSpPr>
          <p:cNvPr id="9"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2" name="1 Marcador de contenido"/>
          <p:cNvSpPr>
            <a:spLocks noGrp="1"/>
          </p:cNvSpPr>
          <p:nvPr>
            <p:ph idx="1"/>
          </p:nvPr>
        </p:nvSpPr>
        <p:spPr>
          <a:xfrm>
            <a:off x="395536" y="4437112"/>
            <a:ext cx="8229600" cy="1440160"/>
          </a:xfrm>
        </p:spPr>
        <p:txBody>
          <a:bodyPr>
            <a:normAutofit/>
          </a:bodyPr>
          <a:lstStyle/>
          <a:p>
            <a:pPr marL="0" indent="0" algn="just">
              <a:buNone/>
            </a:pPr>
            <a:r>
              <a:rPr lang="es-MX" sz="2400" dirty="0" smtClean="0">
                <a:latin typeface="Arial" pitchFamily="34" charset="0"/>
                <a:cs typeface="Arial" pitchFamily="34" charset="0"/>
              </a:rPr>
              <a:t>Participación de la Batucada del Instituto de la Juventud Juarense en el desfile de primavera el día 21 de Marzo de 2014, del municipio de Cd Benito Juárez N.L.</a:t>
            </a:r>
            <a:endParaRPr lang="es-MX" sz="2400" dirty="0">
              <a:latin typeface="Arial" pitchFamily="34" charset="0"/>
              <a:cs typeface="Arial" pitchFamily="34" charset="0"/>
            </a:endParaRPr>
          </a:p>
        </p:txBody>
      </p:sp>
      <p:pic>
        <p:nvPicPr>
          <p:cNvPr id="3074" name="Picture 2" descr="C:\Users\Juventud\Documents\CAM0283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980728"/>
            <a:ext cx="2670138" cy="2880320"/>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Juventud\Documents\CAM0284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152" y="980728"/>
            <a:ext cx="2825458" cy="288032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Juventud\Documents\CAM0285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59832" y="1026114"/>
            <a:ext cx="2902935" cy="283493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7 CuadroTexto"/>
          <p:cNvSpPr txBox="1"/>
          <p:nvPr/>
        </p:nvSpPr>
        <p:spPr>
          <a:xfrm>
            <a:off x="2143108" y="214290"/>
            <a:ext cx="5378395" cy="584775"/>
          </a:xfrm>
          <a:prstGeom prst="rect">
            <a:avLst/>
          </a:prstGeom>
          <a:noFill/>
        </p:spPr>
        <p:txBody>
          <a:bodyPr wrap="none" rtlCol="0">
            <a:spAutoFit/>
          </a:bodyPr>
          <a:lstStyle/>
          <a:p>
            <a:r>
              <a:rPr lang="es-MX" sz="3200" dirty="0" smtClean="0">
                <a:latin typeface="Arial" pitchFamily="34" charset="0"/>
                <a:cs typeface="Arial" pitchFamily="34" charset="0"/>
              </a:rPr>
              <a:t>Participación de la Batucada</a:t>
            </a:r>
            <a:endParaRPr lang="es-MX" sz="3200" dirty="0">
              <a:latin typeface="Arial" pitchFamily="34" charset="0"/>
              <a:cs typeface="Arial" pitchFamily="34" charset="0"/>
            </a:endParaRPr>
          </a:p>
        </p:txBody>
      </p:sp>
      <p:sp>
        <p:nvSpPr>
          <p:cNvPr id="9" name="15 Marcador de número de diapositiva"/>
          <p:cNvSpPr txBox="1">
            <a:spLocks/>
          </p:cNvSpPr>
          <p:nvPr/>
        </p:nvSpPr>
        <p:spPr>
          <a:xfrm>
            <a:off x="8460432" y="6356350"/>
            <a:ext cx="432048" cy="365125"/>
          </a:xfrm>
          <a:prstGeom prst="rect">
            <a:avLst/>
          </a:prstGeom>
          <a:blipFill dpi="0" rotWithShape="1">
            <a:blip r:embed="rId5"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45</a:t>
            </a:fld>
            <a:endParaRPr lang="es-ES" dirty="0">
              <a:solidFill>
                <a:prstClr val="black">
                  <a:tint val="75000"/>
                </a:prstClr>
              </a:solidFill>
            </a:endParaRPr>
          </a:p>
        </p:txBody>
      </p:sp>
      <p:sp>
        <p:nvSpPr>
          <p:cNvPr id="10"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4" name="13 Marcador de contenido"/>
          <p:cNvSpPr>
            <a:spLocks noGrp="1"/>
          </p:cNvSpPr>
          <p:nvPr>
            <p:ph idx="1"/>
          </p:nvPr>
        </p:nvSpPr>
        <p:spPr>
          <a:xfrm>
            <a:off x="395536" y="4581128"/>
            <a:ext cx="8229600" cy="1357611"/>
          </a:xfrm>
        </p:spPr>
        <p:txBody>
          <a:bodyPr>
            <a:normAutofit/>
          </a:bodyPr>
          <a:lstStyle/>
          <a:p>
            <a:pPr algn="just">
              <a:buNone/>
            </a:pPr>
            <a:r>
              <a:rPr lang="es-ES" sz="2400" dirty="0" smtClean="0">
                <a:latin typeface="Arial" pitchFamily="34" charset="0"/>
                <a:cs typeface="Arial" pitchFamily="34" charset="0"/>
              </a:rPr>
              <a:t>El día 23 de marzo se llevo a cabo el evento de «Somos</a:t>
            </a:r>
          </a:p>
          <a:p>
            <a:pPr algn="just">
              <a:buNone/>
            </a:pPr>
            <a:r>
              <a:rPr lang="es-ES" sz="2400" dirty="0" smtClean="0">
                <a:latin typeface="Arial" pitchFamily="34" charset="0"/>
                <a:cs typeface="Arial" pitchFamily="34" charset="0"/>
              </a:rPr>
              <a:t>Hip-hop» en el Recreativo Magdalena en donde el Instituto</a:t>
            </a:r>
          </a:p>
          <a:p>
            <a:pPr algn="just">
              <a:buNone/>
            </a:pPr>
            <a:r>
              <a:rPr lang="es-ES" sz="2400" dirty="0" smtClean="0">
                <a:latin typeface="Arial" pitchFamily="34" charset="0"/>
                <a:cs typeface="Arial" pitchFamily="34" charset="0"/>
              </a:rPr>
              <a:t>de la Juventud participo</a:t>
            </a:r>
          </a:p>
        </p:txBody>
      </p:sp>
      <p:pic>
        <p:nvPicPr>
          <p:cNvPr id="8194" name="Picture 2" descr="C:\Users\Juventud\Desktop\FOTOS INFORME  MARZO 2014\SOMOS HIP HOP\CAM0016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340768"/>
            <a:ext cx="4176464" cy="2859781"/>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C:\Users\Juventud\Desktop\FOTOS INFORME  MARZO 2014\SOMOS HIP HOP\CAM0014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984" y="1340769"/>
            <a:ext cx="4104456" cy="288032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12 Rectángulo"/>
          <p:cNvSpPr/>
          <p:nvPr/>
        </p:nvSpPr>
        <p:spPr>
          <a:xfrm>
            <a:off x="2339752" y="404664"/>
            <a:ext cx="3816424" cy="646331"/>
          </a:xfrm>
          <a:prstGeom prst="rect">
            <a:avLst/>
          </a:prstGeom>
        </p:spPr>
        <p:txBody>
          <a:bodyPr wrap="square">
            <a:spAutoFit/>
          </a:bodyPr>
          <a:lstStyle/>
          <a:p>
            <a:pPr>
              <a:buNone/>
            </a:pPr>
            <a:r>
              <a:rPr lang="es-ES" sz="3600" dirty="0" smtClean="0">
                <a:latin typeface="Arial" pitchFamily="34" charset="0"/>
                <a:cs typeface="Arial" pitchFamily="34" charset="0"/>
              </a:rPr>
              <a:t>Somos Hip-Hop</a:t>
            </a:r>
            <a:endParaRPr lang="es-ES_tradnl" sz="3600" dirty="0"/>
          </a:p>
        </p:txBody>
      </p:sp>
      <p:sp>
        <p:nvSpPr>
          <p:cNvPr id="8"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46</a:t>
            </a:fld>
            <a:endParaRPr lang="es-ES" dirty="0">
              <a:solidFill>
                <a:prstClr val="black">
                  <a:tint val="75000"/>
                </a:prstClr>
              </a:solidFill>
            </a:endParaRPr>
          </a:p>
        </p:txBody>
      </p:sp>
      <p:sp>
        <p:nvSpPr>
          <p:cNvPr id="9"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extLst>
      <p:ext uri="{BB962C8B-B14F-4D97-AF65-F5344CB8AC3E}">
        <p14:creationId xmlns:p14="http://schemas.microsoft.com/office/powerpoint/2010/main" xmlns="" val="3369799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2" name="Picture 2" descr="C:\Users\injuve\Documents\Bluetooth Folder\CAM00735.jpg"/>
          <p:cNvPicPr>
            <a:picLocks noChangeAspect="1" noChangeArrowheads="1"/>
          </p:cNvPicPr>
          <p:nvPr/>
        </p:nvPicPr>
        <p:blipFill>
          <a:blip r:embed="rId2" cstate="print"/>
          <a:srcRect/>
          <a:stretch>
            <a:fillRect/>
          </a:stretch>
        </p:blipFill>
        <p:spPr bwMode="auto">
          <a:xfrm>
            <a:off x="2123728" y="-29046608"/>
            <a:ext cx="3456384" cy="2525819"/>
          </a:xfrm>
          <a:prstGeom prst="rect">
            <a:avLst/>
          </a:prstGeom>
          <a:noFill/>
        </p:spPr>
      </p:pic>
      <p:sp>
        <p:nvSpPr>
          <p:cNvPr id="13" name="12 Marcador de contenido"/>
          <p:cNvSpPr>
            <a:spLocks noGrp="1"/>
          </p:cNvSpPr>
          <p:nvPr>
            <p:ph idx="1"/>
          </p:nvPr>
        </p:nvSpPr>
        <p:spPr>
          <a:xfrm>
            <a:off x="467544" y="4797152"/>
            <a:ext cx="8229600" cy="1761059"/>
          </a:xfrm>
        </p:spPr>
        <p:txBody>
          <a:bodyPr>
            <a:normAutofit/>
          </a:bodyPr>
          <a:lstStyle/>
          <a:p>
            <a:pPr algn="just">
              <a:buNone/>
            </a:pPr>
            <a:r>
              <a:rPr lang="es-MX" sz="2400" dirty="0" smtClean="0">
                <a:latin typeface="Arial" pitchFamily="34" charset="0"/>
                <a:cs typeface="Arial" pitchFamily="34" charset="0"/>
              </a:rPr>
              <a:t>Clases de Parkour los lunes, miércoles y viernes de 2pm a 4pm </a:t>
            </a:r>
            <a:r>
              <a:rPr lang="es-MX" sz="2400" dirty="0">
                <a:latin typeface="Arial" pitchFamily="34" charset="0"/>
                <a:cs typeface="Arial" pitchFamily="34" charset="0"/>
              </a:rPr>
              <a:t>en la </a:t>
            </a:r>
            <a:r>
              <a:rPr lang="es-MX" sz="2400" dirty="0" smtClean="0">
                <a:latin typeface="Arial" pitchFamily="34" charset="0"/>
                <a:cs typeface="Arial" pitchFamily="34" charset="0"/>
              </a:rPr>
              <a:t>Unidad Deportiva.</a:t>
            </a:r>
            <a:endParaRPr lang="es-MX" sz="2400" dirty="0">
              <a:latin typeface="Arial" pitchFamily="34" charset="0"/>
              <a:cs typeface="Arial" pitchFamily="34" charset="0"/>
            </a:endParaRPr>
          </a:p>
          <a:p>
            <a:pPr>
              <a:buNone/>
            </a:pPr>
            <a:endParaRPr lang="es-MX" sz="2400" dirty="0">
              <a:latin typeface="Arial" pitchFamily="34" charset="0"/>
              <a:cs typeface="Arial" pitchFamily="34" charset="0"/>
            </a:endParaRPr>
          </a:p>
        </p:txBody>
      </p:sp>
      <p:sp>
        <p:nvSpPr>
          <p:cNvPr id="4098" name="AutoShape 2" descr="https://scontent-b-lax.xx.fbcdn.net/hphotos-ash3/t1/1623679_203619473170086_1050150390_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dirty="0"/>
          </a:p>
        </p:txBody>
      </p:sp>
      <p:sp>
        <p:nvSpPr>
          <p:cNvPr id="4100" name="AutoShape 4" descr="https://scontent-b-lax.xx.fbcdn.net/hphotos-ash3/t1/1623679_203619473170086_1050150390_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dirty="0"/>
          </a:p>
        </p:txBody>
      </p:sp>
      <p:sp>
        <p:nvSpPr>
          <p:cNvPr id="4102" name="AutoShape 6" descr="https://scontent-b-lax.xx.fbcdn.net/hphotos-ash3/t1/1623679_203619473170086_1050150390_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dirty="0"/>
          </a:p>
        </p:txBody>
      </p:sp>
      <p:pic>
        <p:nvPicPr>
          <p:cNvPr id="9218" name="Picture 2" descr="C:\Users\Juventud\Desktop\FOTOS INFORME  MARZO 2014\PARKOUR\CAM0015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1340768"/>
            <a:ext cx="4004515" cy="2972619"/>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C:\Users\Juventud\Desktop\FOTOS INFORME  MARZO 2014\PARKOUR\IMG-20140324-WA00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6016" y="1340768"/>
            <a:ext cx="3888432" cy="295232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16 Rectángulo"/>
          <p:cNvSpPr/>
          <p:nvPr/>
        </p:nvSpPr>
        <p:spPr>
          <a:xfrm>
            <a:off x="2339752" y="260648"/>
            <a:ext cx="4548040" cy="707886"/>
          </a:xfrm>
          <a:prstGeom prst="rect">
            <a:avLst/>
          </a:prstGeom>
        </p:spPr>
        <p:txBody>
          <a:bodyPr wrap="none">
            <a:spAutoFit/>
          </a:bodyPr>
          <a:lstStyle/>
          <a:p>
            <a:r>
              <a:rPr lang="es-MX" sz="4000" dirty="0" smtClean="0">
                <a:latin typeface="Arial" pitchFamily="34" charset="0"/>
                <a:cs typeface="Arial" pitchFamily="34" charset="0"/>
              </a:rPr>
              <a:t>Clases de </a:t>
            </a:r>
            <a:r>
              <a:rPr lang="es-MX" sz="4000" dirty="0" err="1" smtClean="0">
                <a:latin typeface="Arial" pitchFamily="34" charset="0"/>
                <a:cs typeface="Arial" pitchFamily="34" charset="0"/>
              </a:rPr>
              <a:t>Parkour</a:t>
            </a:r>
            <a:r>
              <a:rPr lang="es-MX" sz="4000" dirty="0" smtClean="0">
                <a:latin typeface="Arial" pitchFamily="34" charset="0"/>
                <a:cs typeface="Arial" pitchFamily="34" charset="0"/>
              </a:rPr>
              <a:t> </a:t>
            </a:r>
            <a:endParaRPr lang="es-ES_tradnl" sz="4000" dirty="0"/>
          </a:p>
        </p:txBody>
      </p:sp>
      <p:sp>
        <p:nvSpPr>
          <p:cNvPr id="14" name="15 Marcador de número de diapositiva"/>
          <p:cNvSpPr txBox="1">
            <a:spLocks/>
          </p:cNvSpPr>
          <p:nvPr/>
        </p:nvSpPr>
        <p:spPr>
          <a:xfrm>
            <a:off x="8460432" y="6356350"/>
            <a:ext cx="432048" cy="365125"/>
          </a:xfrm>
          <a:prstGeom prst="rect">
            <a:avLst/>
          </a:prstGeom>
          <a:blipFill dpi="0" rotWithShape="1">
            <a:blip r:embed="rId5"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47</a:t>
            </a:fld>
            <a:endParaRPr lang="es-ES" dirty="0">
              <a:solidFill>
                <a:prstClr val="black">
                  <a:tint val="75000"/>
                </a:prstClr>
              </a:solidFill>
            </a:endParaRPr>
          </a:p>
        </p:txBody>
      </p:sp>
      <p:sp>
        <p:nvSpPr>
          <p:cNvPr id="15"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2" name="Picture 2" descr="C:\Users\injuve\Documents\Bluetooth Folder\CAM00735.jpg"/>
          <p:cNvPicPr>
            <a:picLocks noChangeAspect="1" noChangeArrowheads="1"/>
          </p:cNvPicPr>
          <p:nvPr/>
        </p:nvPicPr>
        <p:blipFill>
          <a:blip r:embed="rId2" cstate="print"/>
          <a:srcRect/>
          <a:stretch>
            <a:fillRect/>
          </a:stretch>
        </p:blipFill>
        <p:spPr bwMode="auto">
          <a:xfrm>
            <a:off x="2123728" y="-29046608"/>
            <a:ext cx="3456384" cy="2525819"/>
          </a:xfrm>
          <a:prstGeom prst="rect">
            <a:avLst/>
          </a:prstGeom>
          <a:noFill/>
        </p:spPr>
      </p:pic>
      <p:sp>
        <p:nvSpPr>
          <p:cNvPr id="13" name="12 Marcador de contenido"/>
          <p:cNvSpPr>
            <a:spLocks noGrp="1"/>
          </p:cNvSpPr>
          <p:nvPr>
            <p:ph idx="1"/>
          </p:nvPr>
        </p:nvSpPr>
        <p:spPr>
          <a:xfrm>
            <a:off x="457200" y="4869160"/>
            <a:ext cx="8229600" cy="1257003"/>
          </a:xfrm>
        </p:spPr>
        <p:txBody>
          <a:bodyPr>
            <a:normAutofit/>
          </a:bodyPr>
          <a:lstStyle/>
          <a:p>
            <a:pPr marL="0" indent="0" algn="just">
              <a:buNone/>
            </a:pPr>
            <a:r>
              <a:rPr lang="es-MX" sz="2400" dirty="0" smtClean="0">
                <a:latin typeface="Arial" pitchFamily="34" charset="0"/>
                <a:cs typeface="Arial" pitchFamily="34" charset="0"/>
              </a:rPr>
              <a:t>Clases de Skate Boarding, jueves y viernes de 4pm a 6pm en la Unidad Deportiva.</a:t>
            </a:r>
          </a:p>
        </p:txBody>
      </p:sp>
      <p:pic>
        <p:nvPicPr>
          <p:cNvPr id="3074" name="Picture 2" descr="C:\Users\Juventud\Desktop\FOTOS INFORME  MARZO 2014\Skate\GAB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1556792"/>
            <a:ext cx="3816424" cy="2664296"/>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Juventud\Desktop\FOTOS INFORME  MARZO 2014\Skate\DIBA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51920" y="1556792"/>
            <a:ext cx="4587999" cy="266429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14 Rectángulo"/>
          <p:cNvSpPr/>
          <p:nvPr/>
        </p:nvSpPr>
        <p:spPr>
          <a:xfrm>
            <a:off x="1547664" y="260648"/>
            <a:ext cx="6115777" cy="707886"/>
          </a:xfrm>
          <a:prstGeom prst="rect">
            <a:avLst/>
          </a:prstGeom>
        </p:spPr>
        <p:txBody>
          <a:bodyPr wrap="none">
            <a:spAutoFit/>
          </a:bodyPr>
          <a:lstStyle/>
          <a:p>
            <a:r>
              <a:rPr lang="es-MX" sz="4000" dirty="0" smtClean="0">
                <a:latin typeface="Arial" pitchFamily="34" charset="0"/>
                <a:cs typeface="Arial" pitchFamily="34" charset="0"/>
              </a:rPr>
              <a:t>Clases de </a:t>
            </a:r>
            <a:r>
              <a:rPr lang="es-MX" sz="4000" dirty="0" err="1" smtClean="0">
                <a:latin typeface="Arial" pitchFamily="34" charset="0"/>
                <a:cs typeface="Arial" pitchFamily="34" charset="0"/>
              </a:rPr>
              <a:t>Skate</a:t>
            </a:r>
            <a:r>
              <a:rPr lang="es-MX" sz="4000" dirty="0" smtClean="0">
                <a:latin typeface="Arial" pitchFamily="34" charset="0"/>
                <a:cs typeface="Arial" pitchFamily="34" charset="0"/>
              </a:rPr>
              <a:t> </a:t>
            </a:r>
            <a:r>
              <a:rPr lang="es-MX" sz="4000" dirty="0" err="1" smtClean="0">
                <a:latin typeface="Arial" pitchFamily="34" charset="0"/>
                <a:cs typeface="Arial" pitchFamily="34" charset="0"/>
              </a:rPr>
              <a:t>Boarding</a:t>
            </a:r>
            <a:endParaRPr lang="es-ES_tradnl" sz="4000" dirty="0"/>
          </a:p>
        </p:txBody>
      </p:sp>
      <p:sp>
        <p:nvSpPr>
          <p:cNvPr id="9" name="15 Marcador de número de diapositiva"/>
          <p:cNvSpPr txBox="1">
            <a:spLocks/>
          </p:cNvSpPr>
          <p:nvPr/>
        </p:nvSpPr>
        <p:spPr>
          <a:xfrm>
            <a:off x="8460432" y="6356350"/>
            <a:ext cx="432048" cy="365125"/>
          </a:xfrm>
          <a:prstGeom prst="rect">
            <a:avLst/>
          </a:prstGeom>
          <a:blipFill dpi="0" rotWithShape="1">
            <a:blip r:embed="rId5"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48</a:t>
            </a:fld>
            <a:endParaRPr lang="es-ES" dirty="0">
              <a:solidFill>
                <a:prstClr val="black">
                  <a:tint val="75000"/>
                </a:prstClr>
              </a:solidFill>
            </a:endParaRPr>
          </a:p>
        </p:txBody>
      </p:sp>
      <p:sp>
        <p:nvSpPr>
          <p:cNvPr id="10"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2" name="Picture 2" descr="C:\Users\injuve\Documents\Bluetooth Folder\CAM00735.jpg"/>
          <p:cNvPicPr>
            <a:picLocks noChangeAspect="1" noChangeArrowheads="1"/>
          </p:cNvPicPr>
          <p:nvPr/>
        </p:nvPicPr>
        <p:blipFill>
          <a:blip r:embed="rId2" cstate="print"/>
          <a:srcRect/>
          <a:stretch>
            <a:fillRect/>
          </a:stretch>
        </p:blipFill>
        <p:spPr bwMode="auto">
          <a:xfrm>
            <a:off x="2123728" y="-29046608"/>
            <a:ext cx="3456384" cy="2525819"/>
          </a:xfrm>
          <a:prstGeom prst="rect">
            <a:avLst/>
          </a:prstGeom>
          <a:noFill/>
        </p:spPr>
      </p:pic>
      <p:sp>
        <p:nvSpPr>
          <p:cNvPr id="13" name="12 Marcador de contenido"/>
          <p:cNvSpPr>
            <a:spLocks noGrp="1"/>
          </p:cNvSpPr>
          <p:nvPr>
            <p:ph idx="1"/>
          </p:nvPr>
        </p:nvSpPr>
        <p:spPr>
          <a:xfrm>
            <a:off x="323528" y="4941168"/>
            <a:ext cx="8229600" cy="892696"/>
          </a:xfrm>
        </p:spPr>
        <p:txBody>
          <a:bodyPr>
            <a:normAutofit/>
          </a:bodyPr>
          <a:lstStyle/>
          <a:p>
            <a:pPr algn="just">
              <a:buNone/>
            </a:pPr>
            <a:r>
              <a:rPr lang="es-MX" sz="2400" dirty="0" smtClean="0">
                <a:latin typeface="Arial" pitchFamily="34" charset="0"/>
                <a:cs typeface="Arial" pitchFamily="34" charset="0"/>
              </a:rPr>
              <a:t>    Clases de Grafiti, sábados y domingos de 2 pm a 4 pm en el </a:t>
            </a:r>
            <a:r>
              <a:rPr lang="es-MX" sz="2400" dirty="0">
                <a:latin typeface="Arial" pitchFamily="34" charset="0"/>
                <a:cs typeface="Arial" pitchFamily="34" charset="0"/>
              </a:rPr>
              <a:t>R</a:t>
            </a:r>
            <a:r>
              <a:rPr lang="es-MX" sz="2400" dirty="0" smtClean="0">
                <a:latin typeface="Arial" pitchFamily="34" charset="0"/>
                <a:cs typeface="Arial" pitchFamily="34" charset="0"/>
              </a:rPr>
              <a:t>ecreativo Magdalena.</a:t>
            </a:r>
          </a:p>
          <a:p>
            <a:pPr>
              <a:buNone/>
            </a:pPr>
            <a:endParaRPr lang="es-MX" sz="2400" dirty="0" smtClean="0">
              <a:latin typeface="Arial" pitchFamily="34" charset="0"/>
              <a:cs typeface="Arial" pitchFamily="34" charset="0"/>
            </a:endParaRPr>
          </a:p>
        </p:txBody>
      </p:sp>
      <p:pic>
        <p:nvPicPr>
          <p:cNvPr id="3" name="Picture 2" descr="C:\Users\Juventud\Documents\IMG0026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0112" y="1268760"/>
            <a:ext cx="3083835" cy="3456384"/>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Juventud\Documents\IMG0026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5856" y="1268760"/>
            <a:ext cx="2496855" cy="3474415"/>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Juventud\Documents\IMG0026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1520" y="1268760"/>
            <a:ext cx="3096344" cy="3456384"/>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14 Rectángulo"/>
          <p:cNvSpPr/>
          <p:nvPr/>
        </p:nvSpPr>
        <p:spPr>
          <a:xfrm>
            <a:off x="2915816" y="332656"/>
            <a:ext cx="3595856" cy="646331"/>
          </a:xfrm>
          <a:prstGeom prst="rect">
            <a:avLst/>
          </a:prstGeom>
        </p:spPr>
        <p:txBody>
          <a:bodyPr wrap="none">
            <a:spAutoFit/>
          </a:bodyPr>
          <a:lstStyle/>
          <a:p>
            <a:r>
              <a:rPr lang="es-MX" sz="3600" dirty="0" smtClean="0">
                <a:latin typeface="Arial" pitchFamily="34" charset="0"/>
                <a:cs typeface="Arial" pitchFamily="34" charset="0"/>
              </a:rPr>
              <a:t>Clases de Grafiti</a:t>
            </a:r>
            <a:endParaRPr lang="es-ES_tradnl" sz="3600" dirty="0"/>
          </a:p>
        </p:txBody>
      </p:sp>
      <p:sp>
        <p:nvSpPr>
          <p:cNvPr id="10" name="15 Marcador de número de diapositiva"/>
          <p:cNvSpPr txBox="1">
            <a:spLocks/>
          </p:cNvSpPr>
          <p:nvPr/>
        </p:nvSpPr>
        <p:spPr>
          <a:xfrm>
            <a:off x="8460432" y="6356350"/>
            <a:ext cx="432048" cy="365125"/>
          </a:xfrm>
          <a:prstGeom prst="rect">
            <a:avLst/>
          </a:prstGeom>
          <a:blipFill dpi="0" rotWithShape="1">
            <a:blip r:embed="rId6"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49</a:t>
            </a:fld>
            <a:endParaRPr lang="es-ES" dirty="0">
              <a:solidFill>
                <a:prstClr val="black">
                  <a:tint val="75000"/>
                </a:prstClr>
              </a:solidFill>
            </a:endParaRPr>
          </a:p>
        </p:txBody>
      </p:sp>
      <p:sp>
        <p:nvSpPr>
          <p:cNvPr id="11"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88640"/>
            <a:ext cx="8229600" cy="5937523"/>
          </a:xfrm>
        </p:spPr>
        <p:txBody>
          <a:bodyPr/>
          <a:lstStyle/>
          <a:p>
            <a:pPr algn="ctr">
              <a:buNone/>
            </a:pPr>
            <a:endParaRPr lang="es-ES" sz="2400" b="1" u="sng" dirty="0" smtClean="0">
              <a:latin typeface="Arial" pitchFamily="34" charset="0"/>
              <a:cs typeface="Arial" pitchFamily="34" charset="0"/>
            </a:endParaRPr>
          </a:p>
          <a:p>
            <a:pPr algn="ctr"/>
            <a:r>
              <a:rPr lang="es-ES" sz="2400" b="1" dirty="0" smtClean="0">
                <a:latin typeface="Arial" pitchFamily="34" charset="0"/>
                <a:cs typeface="Arial" pitchFamily="34" charset="0"/>
              </a:rPr>
              <a:t>2.- EXPO MUJER</a:t>
            </a:r>
          </a:p>
          <a:p>
            <a:endParaRPr lang="es-MX" dirty="0"/>
          </a:p>
        </p:txBody>
      </p:sp>
      <p:sp>
        <p:nvSpPr>
          <p:cNvPr id="4" name="3 Rectángulo"/>
          <p:cNvSpPr/>
          <p:nvPr/>
        </p:nvSpPr>
        <p:spPr>
          <a:xfrm>
            <a:off x="467544" y="4221088"/>
            <a:ext cx="8136904" cy="2308324"/>
          </a:xfrm>
          <a:prstGeom prst="rect">
            <a:avLst/>
          </a:prstGeom>
        </p:spPr>
        <p:txBody>
          <a:bodyPr wrap="square">
            <a:spAutoFit/>
          </a:bodyPr>
          <a:lstStyle/>
          <a:p>
            <a:pPr algn="just">
              <a:spcBef>
                <a:spcPct val="50000"/>
              </a:spcBef>
            </a:pPr>
            <a:r>
              <a:rPr lang="es-ES" sz="2400" dirty="0" smtClean="0">
                <a:latin typeface="Arial" pitchFamily="34" charset="0"/>
                <a:cs typeface="Arial" pitchFamily="34" charset="0"/>
              </a:rPr>
              <a:t>Este evento se realizo el 11 de Marzo en la Col. Villas de San José, en donde un conjunto de empresas ofrecieron empleo a Mujeres de nuestro Municipio y además Mujeres emprendedoras expusieron los productos que ellas elaboran y venden, para mejorar su economía familiar, obtuvimos una asistencia de aprox. 400 personas.</a:t>
            </a:r>
            <a:endParaRPr lang="es-ES" sz="2400" dirty="0">
              <a:latin typeface="Arial" pitchFamily="34" charset="0"/>
              <a:cs typeface="Arial" pitchFamily="34" charset="0"/>
            </a:endParaRPr>
          </a:p>
        </p:txBody>
      </p:sp>
      <p:pic>
        <p:nvPicPr>
          <p:cNvPr id="5" name="4 Imagen" descr="C:\Users\patrimonio1\Documents\FOTOS GENERAL\2014\DSCF2201.JPG"/>
          <p:cNvPicPr/>
          <p:nvPr/>
        </p:nvPicPr>
        <p:blipFill>
          <a:blip r:embed="rId2" cstate="print"/>
          <a:srcRect/>
          <a:stretch>
            <a:fillRect/>
          </a:stretch>
        </p:blipFill>
        <p:spPr bwMode="auto">
          <a:xfrm>
            <a:off x="323528" y="1340768"/>
            <a:ext cx="3960440" cy="2808312"/>
          </a:xfrm>
          <a:prstGeom prst="rect">
            <a:avLst/>
          </a:prstGeom>
          <a:noFill/>
          <a:ln w="9525">
            <a:noFill/>
            <a:miter lim="800000"/>
            <a:headEnd/>
            <a:tailEnd/>
          </a:ln>
        </p:spPr>
      </p:pic>
      <p:pic>
        <p:nvPicPr>
          <p:cNvPr id="6" name="5 Imagen" descr="C:\Users\patrimonio1\Documents\FOTOS GENERAL\2014\DSCF2202.JPG"/>
          <p:cNvPicPr/>
          <p:nvPr/>
        </p:nvPicPr>
        <p:blipFill>
          <a:blip r:embed="rId3" cstate="print"/>
          <a:srcRect/>
          <a:stretch>
            <a:fillRect/>
          </a:stretch>
        </p:blipFill>
        <p:spPr bwMode="auto">
          <a:xfrm>
            <a:off x="4499992" y="1340768"/>
            <a:ext cx="4248472" cy="2880320"/>
          </a:xfrm>
          <a:prstGeom prst="rect">
            <a:avLst/>
          </a:prstGeom>
          <a:noFill/>
          <a:ln w="9525">
            <a:noFill/>
            <a:miter lim="800000"/>
            <a:headEnd/>
            <a:tailEnd/>
          </a:ln>
        </p:spPr>
      </p:pic>
      <p:sp>
        <p:nvSpPr>
          <p:cNvPr id="7"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a:t>
            </a:fld>
            <a:endParaRPr lang="es-ES" dirty="0">
              <a:solidFill>
                <a:prstClr val="black">
                  <a:tint val="75000"/>
                </a:prstClr>
              </a:solidFill>
            </a:endParaRPr>
          </a:p>
        </p:txBody>
      </p:sp>
      <p:sp>
        <p:nvSpPr>
          <p:cNvPr id="8"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pic>
        <p:nvPicPr>
          <p:cNvPr id="12" name="Picture 2" descr="C:\Users\injuve\Documents\Bluetooth Folder\CAM00735.jpg"/>
          <p:cNvPicPr>
            <a:picLocks noChangeAspect="1" noChangeArrowheads="1"/>
          </p:cNvPicPr>
          <p:nvPr/>
        </p:nvPicPr>
        <p:blipFill>
          <a:blip r:embed="rId2" cstate="print"/>
          <a:srcRect/>
          <a:stretch>
            <a:fillRect/>
          </a:stretch>
        </p:blipFill>
        <p:spPr bwMode="auto">
          <a:xfrm>
            <a:off x="2123728" y="-29046608"/>
            <a:ext cx="3456384" cy="2525819"/>
          </a:xfrm>
          <a:prstGeom prst="rect">
            <a:avLst/>
          </a:prstGeom>
          <a:noFill/>
        </p:spPr>
      </p:pic>
      <p:sp>
        <p:nvSpPr>
          <p:cNvPr id="13" name="12 Marcador de contenido"/>
          <p:cNvSpPr>
            <a:spLocks noGrp="1"/>
          </p:cNvSpPr>
          <p:nvPr>
            <p:ph idx="1"/>
          </p:nvPr>
        </p:nvSpPr>
        <p:spPr>
          <a:xfrm>
            <a:off x="457200" y="4293096"/>
            <a:ext cx="8229600" cy="1833067"/>
          </a:xfrm>
        </p:spPr>
        <p:txBody>
          <a:bodyPr>
            <a:normAutofit/>
          </a:bodyPr>
          <a:lstStyle/>
          <a:p>
            <a:pPr marL="0" indent="0" algn="just">
              <a:buNone/>
            </a:pPr>
            <a:r>
              <a:rPr lang="es-MX" sz="2400" dirty="0" smtClean="0">
                <a:latin typeface="Arial" pitchFamily="34" charset="0"/>
                <a:cs typeface="Arial" pitchFamily="34" charset="0"/>
              </a:rPr>
              <a:t>Clases de batucada, miércoles y viernes de </a:t>
            </a:r>
            <a:r>
              <a:rPr lang="es-MX" sz="2400" dirty="0">
                <a:latin typeface="Arial" pitchFamily="34" charset="0"/>
                <a:cs typeface="Arial" pitchFamily="34" charset="0"/>
              </a:rPr>
              <a:t>3:00 pm a 5:00 pm en las instalaciones de la </a:t>
            </a:r>
            <a:r>
              <a:rPr lang="es-MX" sz="2400" dirty="0" smtClean="0">
                <a:latin typeface="Arial" pitchFamily="34" charset="0"/>
                <a:cs typeface="Arial" pitchFamily="34" charset="0"/>
              </a:rPr>
              <a:t>Unidad </a:t>
            </a:r>
            <a:r>
              <a:rPr lang="es-MX" sz="2400" dirty="0">
                <a:latin typeface="Arial" pitchFamily="34" charset="0"/>
                <a:cs typeface="Arial" pitchFamily="34" charset="0"/>
              </a:rPr>
              <a:t>D</a:t>
            </a:r>
            <a:r>
              <a:rPr lang="es-MX" sz="2400" dirty="0" smtClean="0">
                <a:latin typeface="Arial" pitchFamily="34" charset="0"/>
                <a:cs typeface="Arial" pitchFamily="34" charset="0"/>
              </a:rPr>
              <a:t>eportiva</a:t>
            </a:r>
            <a:r>
              <a:rPr lang="es-MX" sz="2400" dirty="0">
                <a:latin typeface="Arial" pitchFamily="34" charset="0"/>
                <a:cs typeface="Arial" pitchFamily="34" charset="0"/>
              </a:rPr>
              <a:t>.</a:t>
            </a:r>
          </a:p>
          <a:p>
            <a:pPr marL="0" indent="0" algn="just">
              <a:buNone/>
            </a:pPr>
            <a:endParaRPr lang="es-MX" sz="2400" dirty="0" smtClean="0">
              <a:latin typeface="Arial" pitchFamily="34" charset="0"/>
              <a:cs typeface="Arial" pitchFamily="34" charset="0"/>
            </a:endParaRPr>
          </a:p>
        </p:txBody>
      </p:sp>
      <p:pic>
        <p:nvPicPr>
          <p:cNvPr id="3" name="Picture 2" descr="C:\Users\Juventud\Desktop\Screenshot_2014-02-28-17-33-26-1-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908720"/>
            <a:ext cx="3600400" cy="283723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Users\Juventud\Desktop\FOTOS INFORME  MARZO 2014\BATUCADA\CAM0010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1960" y="908720"/>
            <a:ext cx="4644008" cy="281477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14 Rectángulo"/>
          <p:cNvSpPr/>
          <p:nvPr/>
        </p:nvSpPr>
        <p:spPr>
          <a:xfrm>
            <a:off x="2156694" y="200834"/>
            <a:ext cx="4719562" cy="707886"/>
          </a:xfrm>
          <a:prstGeom prst="rect">
            <a:avLst/>
          </a:prstGeom>
        </p:spPr>
        <p:txBody>
          <a:bodyPr wrap="none">
            <a:spAutoFit/>
          </a:bodyPr>
          <a:lstStyle/>
          <a:p>
            <a:r>
              <a:rPr lang="es-MX" sz="4000" dirty="0" smtClean="0">
                <a:latin typeface="Arial" pitchFamily="34" charset="0"/>
                <a:cs typeface="Arial" pitchFamily="34" charset="0"/>
              </a:rPr>
              <a:t>Clases de batucada</a:t>
            </a:r>
            <a:endParaRPr lang="es-ES_tradnl" sz="4000" dirty="0"/>
          </a:p>
        </p:txBody>
      </p:sp>
      <p:sp>
        <p:nvSpPr>
          <p:cNvPr id="9" name="15 Marcador de número de diapositiva"/>
          <p:cNvSpPr txBox="1">
            <a:spLocks/>
          </p:cNvSpPr>
          <p:nvPr/>
        </p:nvSpPr>
        <p:spPr>
          <a:xfrm>
            <a:off x="8460432" y="6356350"/>
            <a:ext cx="432048" cy="365125"/>
          </a:xfrm>
          <a:prstGeom prst="rect">
            <a:avLst/>
          </a:prstGeom>
          <a:blipFill dpi="0" rotWithShape="1">
            <a:blip r:embed="rId5"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50</a:t>
            </a:fld>
            <a:endParaRPr lang="es-ES" dirty="0">
              <a:solidFill>
                <a:prstClr val="black">
                  <a:tint val="75000"/>
                </a:prstClr>
              </a:solidFill>
            </a:endParaRPr>
          </a:p>
        </p:txBody>
      </p:sp>
      <p:sp>
        <p:nvSpPr>
          <p:cNvPr id="10"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a:buNone/>
            </a:pPr>
            <a:endParaRPr lang="es-ES" sz="1800" dirty="0" smtClean="0">
              <a:latin typeface="Times New Roman" pitchFamily="18" charset="0"/>
              <a:cs typeface="Times New Roman" pitchFamily="18" charset="0"/>
            </a:endParaRPr>
          </a:p>
          <a:p>
            <a:pPr>
              <a:buAutoNum type="arabicPeriod"/>
            </a:pPr>
            <a:endParaRPr lang="es-ES" sz="1800" dirty="0" smtClean="0">
              <a:latin typeface="Times New Roman" pitchFamily="18" charset="0"/>
              <a:cs typeface="Times New Roman" pitchFamily="18" charset="0"/>
            </a:endParaRPr>
          </a:p>
          <a:p>
            <a:pPr>
              <a:buAutoNum type="arabicPeriod"/>
            </a:pPr>
            <a:endParaRPr lang="es-ES" sz="1800" dirty="0" smtClean="0">
              <a:latin typeface="Times New Roman" pitchFamily="18" charset="0"/>
              <a:cs typeface="Times New Roman" pitchFamily="18" charset="0"/>
            </a:endParaRPr>
          </a:p>
        </p:txBody>
      </p:sp>
      <p:sp>
        <p:nvSpPr>
          <p:cNvPr id="14" name="13 Rectángulo"/>
          <p:cNvSpPr/>
          <p:nvPr/>
        </p:nvSpPr>
        <p:spPr>
          <a:xfrm>
            <a:off x="1619672" y="476672"/>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p>
        </p:txBody>
      </p:sp>
      <p:sp>
        <p:nvSpPr>
          <p:cNvPr id="5"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51</a:t>
            </a:fld>
            <a:endParaRPr lang="es-ES" dirty="0">
              <a:solidFill>
                <a:prstClr val="black">
                  <a:tint val="75000"/>
                </a:prstClr>
              </a:solidFill>
            </a:endParaRPr>
          </a:p>
        </p:txBody>
      </p:sp>
      <p:sp>
        <p:nvSpPr>
          <p:cNvPr id="6" name="2 Marcador de contenido"/>
          <p:cNvSpPr txBox="1">
            <a:spLocks/>
          </p:cNvSpPr>
          <p:nvPr/>
        </p:nvSpPr>
        <p:spPr>
          <a:xfrm>
            <a:off x="609600" y="17526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1.- Clases de Grafiti</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2.- Clases de Batucada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3.- Clases </a:t>
            </a:r>
            <a:r>
              <a:rPr kumimoji="0" lang="es-ES" sz="24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Parkour</a:t>
            </a: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4.- Clases de </a:t>
            </a:r>
            <a:r>
              <a:rPr kumimoji="0" lang="es-ES" sz="24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Skate</a:t>
            </a: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5.- </a:t>
            </a:r>
            <a:r>
              <a:rPr lang="es-ES" sz="2400" dirty="0" smtClean="0">
                <a:latin typeface="Arial" pitchFamily="34" charset="0"/>
                <a:cs typeface="Arial" pitchFamily="34" charset="0"/>
              </a:rPr>
              <a:t>Visita al Colegio San Patricio el 30 de Abril, al Festival del Día del Niño.</a:t>
            </a:r>
            <a:endParaRPr kumimoji="0" lang="es-E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ransition>
    <p:checke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1" name="10 Título"/>
          <p:cNvSpPr txBox="1">
            <a:spLocks noGrp="1"/>
          </p:cNvSpPr>
          <p:nvPr>
            <p:ph type="title"/>
          </p:nvPr>
        </p:nvSpPr>
        <p:spPr>
          <a:xfrm>
            <a:off x="827584" y="226576"/>
            <a:ext cx="6840760" cy="1246495"/>
          </a:xfrm>
          <a:prstGeom prst="rect">
            <a:avLst/>
          </a:prstGeom>
          <a:noFill/>
        </p:spPr>
        <p:txBody>
          <a:bodyPr wrap="square" rtlCol="0">
            <a:spAutoFit/>
          </a:bodyPr>
          <a:lstStyle/>
          <a:p>
            <a:r>
              <a:rPr lang="es-ES_tradnl" sz="3600" b="1" dirty="0" smtClean="0">
                <a:ln w="10541" cmpd="sng">
                  <a:solidFill>
                    <a:schemeClr val="accent1">
                      <a:shade val="88000"/>
                      <a:satMod val="110000"/>
                    </a:schemeClr>
                  </a:solidFill>
                  <a:prstDash val="solid"/>
                </a:ln>
                <a:latin typeface="Arial" pitchFamily="34" charset="0"/>
                <a:cs typeface="Arial" pitchFamily="34" charset="0"/>
              </a:rPr>
              <a:t>DIRECCIÓN DEPORTES</a:t>
            </a:r>
            <a:r>
              <a:rPr lang="es-ES" sz="1500" dirty="0" smtClean="0">
                <a:latin typeface="Cambria" pitchFamily="18" charset="0"/>
              </a:rPr>
              <a:t/>
            </a:r>
            <a:br>
              <a:rPr lang="es-ES" sz="1500" dirty="0" smtClean="0">
                <a:latin typeface="Cambria" pitchFamily="18" charset="0"/>
              </a:rPr>
            </a:br>
            <a:r>
              <a:rPr lang="es-ES" sz="2000" u="sng" dirty="0" smtClean="0"/>
              <a:t/>
            </a:r>
            <a:br>
              <a:rPr lang="es-ES" sz="2000" u="sng" dirty="0" smtClean="0"/>
            </a:br>
            <a:endParaRPr lang="es-ES" sz="1900" b="1" u="sng" dirty="0">
              <a:latin typeface="Maiandra GD" pitchFamily="34" charset="0"/>
              <a:cs typeface="Arial" pitchFamily="34" charset="0"/>
            </a:endParaRPr>
          </a:p>
        </p:txBody>
      </p:sp>
      <p:sp>
        <p:nvSpPr>
          <p:cNvPr id="10" name="9 CuadroTexto"/>
          <p:cNvSpPr txBox="1"/>
          <p:nvPr/>
        </p:nvSpPr>
        <p:spPr>
          <a:xfrm>
            <a:off x="1619672" y="1196752"/>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LIC. IGNACIO ESQUIVEL AREVALO </a:t>
            </a:r>
          </a:p>
        </p:txBody>
      </p:sp>
      <p:sp>
        <p:nvSpPr>
          <p:cNvPr id="3074" name="AutoShape 2"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76" name="AutoShape 4" descr="2013-07-22_15-21-58_1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1" name="AutoShape 9" descr="https://mail-attachment.googleusercontent.com/attachment/u/0/?ui=2&amp;ik=8fc4186b40&amp;view=att&amp;th=140c6ab777849ebe&amp;attid=0.1&amp;disp=inline&amp;safe=1&amp;zw&amp;saduie=AG9B_P_BxNSo3XfATJWHiM8nQmhB&amp;sadet=1377808132188&amp;sads=5mm6Ly6Nlf8ai5Jg3lrBqmlxv3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083" name="AutoShape 11" descr="https://mail-attachment.googleusercontent.com/attachment/u/0/?ui=2&amp;ik=8fc4186b40&amp;view=att&amp;th=140c6ab777849ebe&amp;attid=0.1&amp;disp=inline&amp;safe=1&amp;zw&amp;saduie=AG9B_P_BxNSo3XfATJWHiM8nQmhB&amp;sadet=1377808222283&amp;sads=fuk4_VnU9QsALWmDcdCwTSLfFK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3" name="2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20"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52</a:t>
            </a:fld>
            <a:endParaRPr lang="es-ES" dirty="0">
              <a:solidFill>
                <a:prstClr val="black">
                  <a:tint val="75000"/>
                </a:prstClr>
              </a:solidFill>
            </a:endParaRPr>
          </a:p>
        </p:txBody>
      </p:sp>
      <p:sp>
        <p:nvSpPr>
          <p:cNvPr id="21" name="20 CuadroTexto"/>
          <p:cNvSpPr txBox="1"/>
          <p:nvPr/>
        </p:nvSpPr>
        <p:spPr>
          <a:xfrm>
            <a:off x="611560" y="2132856"/>
            <a:ext cx="8064896" cy="3785652"/>
          </a:xfrm>
          <a:prstGeom prst="rect">
            <a:avLst/>
          </a:prstGeom>
          <a:noFill/>
        </p:spPr>
        <p:txBody>
          <a:bodyPr wrap="square" rtlCol="0">
            <a:spAutoFit/>
          </a:bodyPr>
          <a:lstStyle/>
          <a:p>
            <a:pPr marL="342900" indent="-342900">
              <a:buFont typeface="Arial" pitchFamily="34" charset="0"/>
              <a:buChar char="•"/>
            </a:pPr>
            <a:r>
              <a:rPr lang="es-MX" sz="2000" dirty="0" smtClean="0">
                <a:latin typeface="Arial Black" pitchFamily="34" charset="0"/>
              </a:rPr>
              <a:t>Torneo Relámpago de Deporte Adaptado.</a:t>
            </a:r>
          </a:p>
          <a:p>
            <a:pPr marL="342900" indent="-342900"/>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 Inauguración del Recreativo Magdalena</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Torneo de Softbol inter-municipal.</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Premiación de Torneo de Softbol Varonil </a:t>
            </a: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r>
              <a:rPr lang="es-MX" sz="2000" dirty="0" smtClean="0">
                <a:latin typeface="Arial Black" pitchFamily="34" charset="0"/>
              </a:rPr>
              <a:t>Brigadas Deportivas.</a:t>
            </a:r>
          </a:p>
          <a:p>
            <a:pPr marL="342900" indent="-342900"/>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a:p>
            <a:pPr marL="342900" indent="-342900">
              <a:buFont typeface="Arial" pitchFamily="34" charset="0"/>
              <a:buChar char="•"/>
            </a:pPr>
            <a:endParaRPr lang="es-MX" sz="2000" dirty="0" smtClean="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53" presetClass="entr" presetSubtype="52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fltVal val="0.5"/>
                                          </p:val>
                                        </p:tav>
                                        <p:tav tm="100000">
                                          <p:val>
                                            <p:strVal val="#ppt_x"/>
                                          </p:val>
                                        </p:tav>
                                      </p:tavLst>
                                    </p:anim>
                                    <p:anim calcmode="lin" valueType="num">
                                      <p:cBhvr>
                                        <p:cTn id="14" dur="1000" fill="hold"/>
                                        <p:tgtEl>
                                          <p:spTgt spid="10"/>
                                        </p:tgtEl>
                                        <p:attrNameLst>
                                          <p:attrName>ppt_y</p:attrName>
                                        </p:attrNameLst>
                                      </p:cBhvr>
                                      <p:tavLst>
                                        <p:tav tm="0">
                                          <p:val>
                                            <p:fltVal val="0.5"/>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2 Marcador de contenido"/>
          <p:cNvSpPr>
            <a:spLocks noGrp="1"/>
          </p:cNvSpPr>
          <p:nvPr>
            <p:ph idx="1"/>
          </p:nvPr>
        </p:nvSpPr>
        <p:spPr>
          <a:xfrm>
            <a:off x="457200" y="404664"/>
            <a:ext cx="8229600" cy="5953274"/>
          </a:xfrm>
        </p:spPr>
        <p:txBody>
          <a:bodyPr/>
          <a:lstStyle/>
          <a:p>
            <a:pPr algn="ctr" eaLnBrk="1" hangingPunct="1">
              <a:buFont typeface="Arial" charset="0"/>
              <a:buNone/>
            </a:pPr>
            <a:endParaRPr lang="es-MX" sz="2400" b="1" u="sng" dirty="0" smtClean="0"/>
          </a:p>
          <a:p>
            <a:pPr algn="ctr">
              <a:lnSpc>
                <a:spcPct val="90000"/>
              </a:lnSpc>
            </a:pPr>
            <a:endParaRPr lang="es-MX" sz="2400" b="1" u="sng" dirty="0" smtClean="0">
              <a:solidFill>
                <a:schemeClr val="hlink"/>
              </a:solidFill>
            </a:endParaRPr>
          </a:p>
          <a:p>
            <a:pPr algn="ctr">
              <a:lnSpc>
                <a:spcPct val="90000"/>
              </a:lnSpc>
              <a:buFont typeface="Arial" charset="0"/>
              <a:buNone/>
            </a:pPr>
            <a:endParaRPr lang="es-MX" sz="2400" b="1" u="sng" dirty="0" smtClean="0">
              <a:solidFill>
                <a:schemeClr val="hlink"/>
              </a:solidFill>
            </a:endParaRPr>
          </a:p>
          <a:p>
            <a:pPr algn="ctr">
              <a:lnSpc>
                <a:spcPct val="90000"/>
              </a:lnSpc>
              <a:buFont typeface="Arial" charset="0"/>
              <a:buNone/>
            </a:pPr>
            <a:endParaRPr lang="es-MX" sz="2400" b="1" u="sng" dirty="0" smtClean="0">
              <a:solidFill>
                <a:schemeClr val="hlink"/>
              </a:solidFill>
            </a:endParaRPr>
          </a:p>
          <a:p>
            <a:pPr algn="ctr">
              <a:lnSpc>
                <a:spcPct val="90000"/>
              </a:lnSpc>
              <a:buFont typeface="Arial" charset="0"/>
              <a:buNone/>
            </a:pPr>
            <a:endParaRPr lang="es-MX" sz="2400" b="1" u="sng" dirty="0" smtClean="0">
              <a:solidFill>
                <a:schemeClr val="hlink"/>
              </a:solidFill>
            </a:endParaRPr>
          </a:p>
          <a:p>
            <a:pPr eaLnBrk="1" hangingPunct="1">
              <a:buFont typeface="Wingdings" pitchFamily="2" charset="2"/>
              <a:buChar char="ü"/>
            </a:pPr>
            <a:r>
              <a:rPr lang="es-MX" sz="2400" dirty="0" smtClean="0">
                <a:latin typeface="Arial" pitchFamily="34" charset="0"/>
                <a:cs typeface="Arial" pitchFamily="34" charset="0"/>
              </a:rPr>
              <a:t>25 DE MARZO TORNEO RELAMPAGO DE FUTBOL DE DEPORTE ADAPTADO, SE LLEVARA ACABO EN LA UNIDAD DEPORTIVA “BENITO JUAREZ” </a:t>
            </a:r>
          </a:p>
          <a:p>
            <a:pPr eaLnBrk="1" hangingPunct="1">
              <a:buFont typeface="Wingdings" pitchFamily="2" charset="2"/>
              <a:buChar char="ü"/>
            </a:pPr>
            <a:endParaRPr lang="es-MX" sz="2400" dirty="0" smtClean="0">
              <a:latin typeface="Arial" pitchFamily="34" charset="0"/>
              <a:cs typeface="Arial" pitchFamily="34" charset="0"/>
            </a:endParaRPr>
          </a:p>
          <a:p>
            <a:pPr eaLnBrk="1" hangingPunct="1">
              <a:buNone/>
            </a:pPr>
            <a:r>
              <a:rPr lang="es-MX" sz="2400" dirty="0" smtClean="0">
                <a:latin typeface="Arial" pitchFamily="34" charset="0"/>
                <a:cs typeface="Arial" pitchFamily="34" charset="0"/>
              </a:rPr>
              <a:t> (Se cambio la fecha por cuestiones climatológicas para el día Lunes 31 de marzo del presente año)</a:t>
            </a:r>
          </a:p>
          <a:p>
            <a:pPr>
              <a:lnSpc>
                <a:spcPct val="90000"/>
              </a:lnSpc>
              <a:buFont typeface="Arial" charset="0"/>
              <a:buNone/>
            </a:pPr>
            <a:r>
              <a:rPr lang="es-MX" dirty="0" smtClean="0">
                <a:latin typeface="Arial" pitchFamily="34" charset="0"/>
                <a:cs typeface="Arial" pitchFamily="34" charset="0"/>
              </a:rPr>
              <a:t> </a:t>
            </a:r>
          </a:p>
          <a:p>
            <a:pPr>
              <a:lnSpc>
                <a:spcPct val="90000"/>
              </a:lnSpc>
            </a:pPr>
            <a:endParaRPr lang="es-MX" dirty="0" smtClean="0">
              <a:solidFill>
                <a:schemeClr val="hlink"/>
              </a:solidFill>
            </a:endParaRPr>
          </a:p>
          <a:p>
            <a:pPr eaLnBrk="1" hangingPunct="1">
              <a:buFont typeface="Arial" charset="0"/>
              <a:buNone/>
            </a:pPr>
            <a:endParaRPr lang="es-ES" sz="1800" dirty="0" smtClean="0">
              <a:solidFill>
                <a:schemeClr val="hlink"/>
              </a:solidFill>
              <a:latin typeface="Arial" charset="0"/>
              <a:cs typeface="Arial" charset="0"/>
            </a:endParaRPr>
          </a:p>
          <a:p>
            <a:pPr eaLnBrk="1" hangingPunct="1">
              <a:buFont typeface="Arial" charset="0"/>
              <a:buNone/>
            </a:pPr>
            <a:endParaRPr lang="es-ES" sz="1800" dirty="0" smtClean="0">
              <a:latin typeface="Arial" charset="0"/>
              <a:cs typeface="Arial" charset="0"/>
            </a:endParaRPr>
          </a:p>
        </p:txBody>
      </p:sp>
      <p:sp>
        <p:nvSpPr>
          <p:cNvPr id="4101"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MX">
              <a:latin typeface="Calibri" pitchFamily="34" charset="0"/>
            </a:endParaRPr>
          </a:p>
        </p:txBody>
      </p:sp>
      <p:sp>
        <p:nvSpPr>
          <p:cNvPr id="4102"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MX">
              <a:latin typeface="Calibri" pitchFamily="34" charset="0"/>
            </a:endParaRPr>
          </a:p>
        </p:txBody>
      </p:sp>
      <p:sp>
        <p:nvSpPr>
          <p:cNvPr id="5" name="15 Marcador de número de diapositiva"/>
          <p:cNvSpPr txBox="1">
            <a:spLocks/>
          </p:cNvSpPr>
          <p:nvPr/>
        </p:nvSpPr>
        <p:spPr>
          <a:xfrm>
            <a:off x="8460432" y="6356350"/>
            <a:ext cx="432048" cy="365125"/>
          </a:xfrm>
          <a:prstGeom prst="rect">
            <a:avLst/>
          </a:prstGeom>
          <a:blipFill dpi="0" rotWithShape="1">
            <a:blip r:embed="rId3"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53</a:t>
            </a:fld>
            <a:endParaRPr lang="es-ES" dirty="0">
              <a:solidFill>
                <a:prstClr val="black">
                  <a:tint val="75000"/>
                </a:prstClr>
              </a:solidFill>
            </a:endParaRPr>
          </a:p>
        </p:txBody>
      </p:sp>
      <p:sp>
        <p:nvSpPr>
          <p:cNvPr id="6" name="9 Marcador de pie de página"/>
          <p:cNvSpPr>
            <a:spLocks noGrp="1"/>
          </p:cNvSpPr>
          <p:nvPr>
            <p:ph type="ftr" sz="quarter" idx="11"/>
          </p:nvPr>
        </p:nvSpPr>
        <p:spPr>
          <a:xfrm>
            <a:off x="3124200" y="6376243"/>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11 Rectángulo"/>
          <p:cNvSpPr>
            <a:spLocks noChangeArrowheads="1"/>
          </p:cNvSpPr>
          <p:nvPr/>
        </p:nvSpPr>
        <p:spPr bwMode="auto">
          <a:xfrm>
            <a:off x="0" y="332656"/>
            <a:ext cx="8929688" cy="6001643"/>
          </a:xfrm>
          <a:prstGeom prst="rect">
            <a:avLst/>
          </a:prstGeom>
          <a:noFill/>
          <a:ln w="9525">
            <a:noFill/>
            <a:miter lim="800000"/>
            <a:headEnd/>
            <a:tailEnd/>
          </a:ln>
        </p:spPr>
        <p:txBody>
          <a:bodyPr wrap="square">
            <a:spAutoFit/>
          </a:bodyPr>
          <a:lstStyle/>
          <a:p>
            <a:pPr algn="ctr">
              <a:defRPr/>
            </a:pPr>
            <a:endParaRPr lang="es-MX" sz="2400" b="1" u="sng" dirty="0"/>
          </a:p>
          <a:p>
            <a:pPr algn="ctr">
              <a:defRPr/>
            </a:pPr>
            <a:endParaRPr lang="es-MX" sz="2400" b="1" u="sng" dirty="0">
              <a:solidFill>
                <a:schemeClr val="hlink"/>
              </a:solidFill>
            </a:endParaRPr>
          </a:p>
          <a:p>
            <a:pPr algn="ctr">
              <a:defRPr/>
            </a:pPr>
            <a:endParaRPr lang="es-MX" sz="2400" b="1" u="sng" dirty="0" smtClean="0">
              <a:solidFill>
                <a:schemeClr val="hlink"/>
              </a:solidFill>
            </a:endParaRPr>
          </a:p>
          <a:p>
            <a:pPr algn="ctr">
              <a:defRPr/>
            </a:pPr>
            <a:endParaRPr lang="es-MX" sz="2400" b="1" u="sng" dirty="0" smtClean="0">
              <a:solidFill>
                <a:schemeClr val="hlink"/>
              </a:solidFill>
            </a:endParaRPr>
          </a:p>
          <a:p>
            <a:pPr algn="ctr">
              <a:defRPr/>
            </a:pPr>
            <a:endParaRPr lang="es-MX" sz="2400" b="1" u="sng" dirty="0" smtClean="0">
              <a:solidFill>
                <a:schemeClr val="hlink"/>
              </a:solidFill>
            </a:endParaRPr>
          </a:p>
          <a:p>
            <a:pPr algn="ctr">
              <a:defRPr/>
            </a:pPr>
            <a:endParaRPr lang="es-MX" sz="2400" b="1" u="sng" dirty="0" smtClean="0">
              <a:solidFill>
                <a:schemeClr val="hlink"/>
              </a:solidFill>
            </a:endParaRPr>
          </a:p>
          <a:p>
            <a:pPr algn="ctr">
              <a:defRPr/>
            </a:pPr>
            <a:endParaRPr lang="es-MX" sz="2400" b="1" u="sng" dirty="0">
              <a:solidFill>
                <a:schemeClr val="hlink"/>
              </a:solidFill>
            </a:endParaRPr>
          </a:p>
          <a:p>
            <a:pPr algn="ctr">
              <a:defRPr/>
            </a:pPr>
            <a:endParaRPr lang="es-MX" sz="2400" b="1" u="sng" dirty="0">
              <a:solidFill>
                <a:schemeClr val="hlink"/>
              </a:solidFill>
            </a:endParaRPr>
          </a:p>
          <a:p>
            <a:pPr algn="ctr">
              <a:defRPr/>
            </a:pPr>
            <a:endParaRPr lang="es-MX" sz="2400" b="1" u="sng" dirty="0">
              <a:solidFill>
                <a:schemeClr val="hlink"/>
              </a:solidFill>
            </a:endParaRPr>
          </a:p>
          <a:p>
            <a:pPr algn="ctr">
              <a:defRPr/>
            </a:pPr>
            <a:endParaRPr lang="es-MX" sz="2400" b="1" u="sng" dirty="0">
              <a:solidFill>
                <a:schemeClr val="hlink"/>
              </a:solidFill>
            </a:endParaRPr>
          </a:p>
          <a:p>
            <a:pPr algn="ctr">
              <a:defRPr/>
            </a:pPr>
            <a:endParaRPr lang="es-MX" sz="2400" b="1" dirty="0">
              <a:solidFill>
                <a:schemeClr val="hlink"/>
              </a:solidFill>
            </a:endParaRPr>
          </a:p>
          <a:p>
            <a:pPr>
              <a:lnSpc>
                <a:spcPct val="90000"/>
              </a:lnSpc>
              <a:spcBef>
                <a:spcPct val="20000"/>
              </a:spcBef>
              <a:defRPr/>
            </a:pPr>
            <a:endParaRPr lang="es-MX" sz="2400" dirty="0">
              <a:solidFill>
                <a:schemeClr val="hlink"/>
              </a:solidFill>
            </a:endParaRPr>
          </a:p>
          <a:p>
            <a:pPr marL="457200" indent="-457200" algn="just">
              <a:lnSpc>
                <a:spcPct val="90000"/>
              </a:lnSpc>
              <a:spcBef>
                <a:spcPct val="20000"/>
              </a:spcBef>
              <a:buFont typeface="Wingdings" pitchFamily="2" charset="2"/>
              <a:buChar char="ü"/>
              <a:defRPr/>
            </a:pPr>
            <a:r>
              <a:rPr lang="es-MX" sz="2400" dirty="0" smtClean="0">
                <a:latin typeface="Arial" pitchFamily="34" charset="0"/>
                <a:cs typeface="Arial" pitchFamily="34" charset="0"/>
              </a:rPr>
              <a:t>22 de marzo inauguración del recreativo doña magdalena, donde se promovieron diversas actividades, atendiendo un aforo de 200 personas</a:t>
            </a:r>
            <a:endParaRPr lang="es-MX" sz="2000" dirty="0" smtClean="0">
              <a:latin typeface="Arial" pitchFamily="34" charset="0"/>
              <a:cs typeface="Arial" pitchFamily="34" charset="0"/>
            </a:endParaRPr>
          </a:p>
          <a:p>
            <a:pPr algn="ctr">
              <a:defRPr/>
            </a:pPr>
            <a:endParaRPr lang="es-MX" sz="2400" b="1" dirty="0">
              <a:solidFill>
                <a:schemeClr val="hlink"/>
              </a:solidFill>
            </a:endParaRPr>
          </a:p>
        </p:txBody>
      </p:sp>
      <p:pic>
        <p:nvPicPr>
          <p:cNvPr id="5126" name="7 Imagen" descr="ma.jpg"/>
          <p:cNvPicPr>
            <a:picLocks noChangeAspect="1"/>
          </p:cNvPicPr>
          <p:nvPr/>
        </p:nvPicPr>
        <p:blipFill>
          <a:blip r:embed="rId3" cstate="print"/>
          <a:srcRect/>
          <a:stretch>
            <a:fillRect/>
          </a:stretch>
        </p:blipFill>
        <p:spPr bwMode="auto">
          <a:xfrm>
            <a:off x="611560" y="1412776"/>
            <a:ext cx="7776864" cy="3078262"/>
          </a:xfrm>
          <a:prstGeom prst="rect">
            <a:avLst/>
          </a:prstGeom>
          <a:noFill/>
          <a:ln w="9525">
            <a:noFill/>
            <a:miter lim="800000"/>
            <a:headEnd/>
            <a:tailEnd/>
          </a:ln>
        </p:spPr>
      </p:pic>
      <p:sp>
        <p:nvSpPr>
          <p:cNvPr id="4"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54</a:t>
            </a:fld>
            <a:endParaRPr lang="es-ES" dirty="0">
              <a:solidFill>
                <a:prstClr val="black">
                  <a:tint val="75000"/>
                </a:prstClr>
              </a:solidFill>
            </a:endParaRPr>
          </a:p>
        </p:txBody>
      </p:sp>
      <p:sp>
        <p:nvSpPr>
          <p:cNvPr id="5"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
        <p:nvSpPr>
          <p:cNvPr id="6" name="5 Rectángulo"/>
          <p:cNvSpPr/>
          <p:nvPr/>
        </p:nvSpPr>
        <p:spPr>
          <a:xfrm>
            <a:off x="395536" y="404664"/>
            <a:ext cx="8333307" cy="523220"/>
          </a:xfrm>
          <a:prstGeom prst="rect">
            <a:avLst/>
          </a:prstGeom>
        </p:spPr>
        <p:txBody>
          <a:bodyPr wrap="none">
            <a:spAutoFit/>
          </a:bodyPr>
          <a:lstStyle/>
          <a:p>
            <a:r>
              <a:rPr lang="es-MX" sz="2800" dirty="0" smtClean="0">
                <a:latin typeface="Arial" pitchFamily="34" charset="0"/>
                <a:cs typeface="Arial" pitchFamily="34" charset="0"/>
              </a:rPr>
              <a:t>INAUGURACIÓN DE RECREATIVO MAGDALENA</a:t>
            </a:r>
            <a:endParaRPr lang="es-ES_tradnl"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14 Rectángulo"/>
          <p:cNvSpPr>
            <a:spLocks noChangeArrowheads="1"/>
          </p:cNvSpPr>
          <p:nvPr/>
        </p:nvSpPr>
        <p:spPr bwMode="auto">
          <a:xfrm>
            <a:off x="468313" y="1844675"/>
            <a:ext cx="8072437" cy="3937000"/>
          </a:xfrm>
          <a:prstGeom prst="rect">
            <a:avLst/>
          </a:prstGeom>
          <a:noFill/>
          <a:ln w="9525">
            <a:noFill/>
            <a:miter lim="800000"/>
            <a:headEnd/>
            <a:tailEnd/>
          </a:ln>
        </p:spPr>
        <p:txBody>
          <a:bodyPr>
            <a:spAutoFit/>
          </a:bodyPr>
          <a:lstStyle/>
          <a:p>
            <a:pPr algn="ctr"/>
            <a:endParaRPr lang="es-MX" b="1" u="sng"/>
          </a:p>
          <a:p>
            <a:pPr algn="ctr"/>
            <a:r>
              <a:rPr lang="es-MX" b="1" u="sng"/>
              <a:t> </a:t>
            </a:r>
          </a:p>
          <a:p>
            <a:pPr algn="ctr"/>
            <a:endParaRPr lang="es-MX" b="1" u="sng"/>
          </a:p>
          <a:p>
            <a:pPr algn="ctr"/>
            <a:endParaRPr lang="es-MX"/>
          </a:p>
          <a:p>
            <a:pPr algn="ctr"/>
            <a:endParaRPr lang="es-MX"/>
          </a:p>
          <a:p>
            <a:pPr algn="ctr"/>
            <a:endParaRPr lang="es-MX"/>
          </a:p>
          <a:p>
            <a:pPr algn="ctr"/>
            <a:endParaRPr lang="es-MX"/>
          </a:p>
          <a:p>
            <a:pPr algn="ctr"/>
            <a:endParaRPr lang="es-MX"/>
          </a:p>
          <a:p>
            <a:pPr algn="ctr"/>
            <a:endParaRPr lang="es-MX"/>
          </a:p>
          <a:p>
            <a:pPr algn="ctr"/>
            <a:endParaRPr lang="es-MX"/>
          </a:p>
          <a:p>
            <a:pPr algn="ctr"/>
            <a:endParaRPr lang="es-MX" b="1" u="sng"/>
          </a:p>
          <a:p>
            <a:endParaRPr lang="es-MX"/>
          </a:p>
          <a:p>
            <a:pPr algn="ctr"/>
            <a:endParaRPr lang="es-MX" b="1" u="sng"/>
          </a:p>
          <a:p>
            <a:pPr algn="ctr"/>
            <a:endParaRPr lang="es-MX" b="1" u="sng"/>
          </a:p>
        </p:txBody>
      </p:sp>
      <p:sp>
        <p:nvSpPr>
          <p:cNvPr id="6150" name="Text Box 20"/>
          <p:cNvSpPr txBox="1">
            <a:spLocks noChangeArrowheads="1"/>
          </p:cNvSpPr>
          <p:nvPr/>
        </p:nvSpPr>
        <p:spPr bwMode="auto">
          <a:xfrm>
            <a:off x="323528" y="2132856"/>
            <a:ext cx="8607425" cy="2382191"/>
          </a:xfrm>
          <a:prstGeom prst="rect">
            <a:avLst/>
          </a:prstGeom>
          <a:noFill/>
          <a:ln w="9525">
            <a:noFill/>
            <a:miter lim="800000"/>
            <a:headEnd/>
            <a:tailEnd/>
          </a:ln>
        </p:spPr>
        <p:txBody>
          <a:bodyPr wrap="square">
            <a:spAutoFit/>
          </a:bodyPr>
          <a:lstStyle/>
          <a:p>
            <a:pPr algn="ctr"/>
            <a:endParaRPr lang="es-MX" sz="2400" dirty="0">
              <a:solidFill>
                <a:schemeClr val="hlink"/>
              </a:solidFill>
            </a:endParaRPr>
          </a:p>
          <a:p>
            <a:pPr>
              <a:lnSpc>
                <a:spcPct val="90000"/>
              </a:lnSpc>
              <a:spcBef>
                <a:spcPct val="20000"/>
              </a:spcBef>
              <a:buFont typeface="Wingdings" pitchFamily="2" charset="2"/>
              <a:buChar char="ü"/>
            </a:pPr>
            <a:r>
              <a:rPr lang="es-MX" sz="2400" dirty="0">
                <a:latin typeface="Arial" pitchFamily="34" charset="0"/>
                <a:cs typeface="Arial" pitchFamily="34" charset="0"/>
              </a:rPr>
              <a:t>Inicio del Torneo de softbol inter-municipal  varonil se llevara </a:t>
            </a:r>
            <a:r>
              <a:rPr lang="es-MX" sz="2400" dirty="0" smtClean="0">
                <a:latin typeface="Arial" pitchFamily="34" charset="0"/>
                <a:cs typeface="Arial" pitchFamily="34" charset="0"/>
              </a:rPr>
              <a:t>               a cabo </a:t>
            </a:r>
            <a:r>
              <a:rPr lang="es-MX" sz="2400" dirty="0">
                <a:latin typeface="Arial" pitchFamily="34" charset="0"/>
                <a:cs typeface="Arial" pitchFamily="34" charset="0"/>
              </a:rPr>
              <a:t>en la unidad deportiva “José Martin García”</a:t>
            </a:r>
          </a:p>
          <a:p>
            <a:pPr>
              <a:lnSpc>
                <a:spcPct val="90000"/>
              </a:lnSpc>
              <a:spcBef>
                <a:spcPct val="20000"/>
              </a:spcBef>
            </a:pPr>
            <a:r>
              <a:rPr lang="es-MX" sz="2400" dirty="0">
                <a:latin typeface="Arial" pitchFamily="34" charset="0"/>
                <a:cs typeface="Arial" pitchFamily="34" charset="0"/>
              </a:rPr>
              <a:t>  </a:t>
            </a:r>
            <a:endParaRPr lang="es-MX" sz="2400" dirty="0" smtClean="0">
              <a:latin typeface="Arial" pitchFamily="34" charset="0"/>
              <a:cs typeface="Arial" pitchFamily="34" charset="0"/>
            </a:endParaRPr>
          </a:p>
          <a:p>
            <a:pPr>
              <a:lnSpc>
                <a:spcPct val="90000"/>
              </a:lnSpc>
              <a:spcBef>
                <a:spcPct val="20000"/>
              </a:spcBef>
            </a:pPr>
            <a:r>
              <a:rPr lang="es-MX" sz="2400" dirty="0" smtClean="0">
                <a:latin typeface="Arial" pitchFamily="34" charset="0"/>
                <a:cs typeface="Arial" pitchFamily="34" charset="0"/>
              </a:rPr>
              <a:t>      Iniciara </a:t>
            </a:r>
            <a:r>
              <a:rPr lang="es-MX" sz="2400" dirty="0">
                <a:latin typeface="Arial" pitchFamily="34" charset="0"/>
                <a:cs typeface="Arial" pitchFamily="34" charset="0"/>
              </a:rPr>
              <a:t>el viernes 28 de marzo a partir de las 6:00 pm</a:t>
            </a:r>
          </a:p>
          <a:p>
            <a:endParaRPr lang="es-MX" sz="2400" b="1" dirty="0">
              <a:solidFill>
                <a:schemeClr val="hlink"/>
              </a:solidFill>
            </a:endParaRPr>
          </a:p>
        </p:txBody>
      </p:sp>
      <p:sp>
        <p:nvSpPr>
          <p:cNvPr id="4" name="15 Marcador de número de diapositiva"/>
          <p:cNvSpPr txBox="1">
            <a:spLocks/>
          </p:cNvSpPr>
          <p:nvPr/>
        </p:nvSpPr>
        <p:spPr>
          <a:xfrm>
            <a:off x="8460432" y="6356350"/>
            <a:ext cx="432048" cy="365125"/>
          </a:xfrm>
          <a:prstGeom prst="rect">
            <a:avLst/>
          </a:prstGeom>
          <a:blipFill dpi="0" rotWithShape="1">
            <a:blip r:embed="rId3"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55</a:t>
            </a:fld>
            <a:endParaRPr lang="es-ES" dirty="0">
              <a:solidFill>
                <a:prstClr val="black">
                  <a:tint val="75000"/>
                </a:prstClr>
              </a:solidFill>
            </a:endParaRPr>
          </a:p>
        </p:txBody>
      </p:sp>
      <p:sp>
        <p:nvSpPr>
          <p:cNvPr id="5"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
        <p:nvSpPr>
          <p:cNvPr id="6" name="5 Rectángulo"/>
          <p:cNvSpPr/>
          <p:nvPr/>
        </p:nvSpPr>
        <p:spPr>
          <a:xfrm>
            <a:off x="1259632" y="260648"/>
            <a:ext cx="6853286" cy="646331"/>
          </a:xfrm>
          <a:prstGeom prst="rect">
            <a:avLst/>
          </a:prstGeom>
        </p:spPr>
        <p:txBody>
          <a:bodyPr wrap="none">
            <a:spAutoFit/>
          </a:bodyPr>
          <a:lstStyle/>
          <a:p>
            <a:r>
              <a:rPr lang="es-MX" sz="3600" dirty="0" smtClean="0">
                <a:latin typeface="Arial" pitchFamily="34" charset="0"/>
                <a:cs typeface="Arial" pitchFamily="34" charset="0"/>
              </a:rPr>
              <a:t>Torneo de softbol Inter-Municipal</a:t>
            </a:r>
            <a:endParaRPr lang="es-ES_tradnl" sz="36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6 Rectángulo"/>
          <p:cNvSpPr>
            <a:spLocks noChangeArrowheads="1"/>
          </p:cNvSpPr>
          <p:nvPr/>
        </p:nvSpPr>
        <p:spPr bwMode="auto">
          <a:xfrm>
            <a:off x="357188" y="1196752"/>
            <a:ext cx="8786812" cy="2930525"/>
          </a:xfrm>
          <a:prstGeom prst="rect">
            <a:avLst/>
          </a:prstGeom>
          <a:noFill/>
          <a:ln w="9525">
            <a:noFill/>
            <a:miter lim="800000"/>
            <a:headEnd/>
            <a:tailEnd/>
          </a:ln>
        </p:spPr>
        <p:txBody>
          <a:bodyPr>
            <a:spAutoFit/>
          </a:bodyPr>
          <a:lstStyle/>
          <a:p>
            <a:pPr>
              <a:lnSpc>
                <a:spcPct val="90000"/>
              </a:lnSpc>
              <a:spcBef>
                <a:spcPct val="20000"/>
              </a:spcBef>
              <a:buFont typeface="Arial" charset="0"/>
              <a:buChar char="•"/>
            </a:pPr>
            <a:endParaRPr lang="es-MX" sz="2000" b="1" dirty="0">
              <a:solidFill>
                <a:schemeClr val="hlink"/>
              </a:solidFill>
            </a:endParaRPr>
          </a:p>
          <a:p>
            <a:pPr>
              <a:lnSpc>
                <a:spcPct val="90000"/>
              </a:lnSpc>
              <a:spcBef>
                <a:spcPct val="20000"/>
              </a:spcBef>
              <a:buFont typeface="Arial" charset="0"/>
              <a:buChar char="•"/>
            </a:pPr>
            <a:endParaRPr lang="es-MX" sz="2000" b="1" dirty="0">
              <a:solidFill>
                <a:schemeClr val="hlink"/>
              </a:solidFill>
            </a:endParaRPr>
          </a:p>
          <a:p>
            <a:pPr>
              <a:lnSpc>
                <a:spcPct val="90000"/>
              </a:lnSpc>
              <a:spcBef>
                <a:spcPct val="20000"/>
              </a:spcBef>
            </a:pPr>
            <a:endParaRPr lang="es-MX" sz="2000" b="1" dirty="0">
              <a:solidFill>
                <a:schemeClr val="hlink"/>
              </a:solidFill>
            </a:endParaRPr>
          </a:p>
          <a:p>
            <a:pPr algn="just">
              <a:lnSpc>
                <a:spcPct val="90000"/>
              </a:lnSpc>
              <a:spcBef>
                <a:spcPct val="20000"/>
              </a:spcBef>
              <a:buFont typeface="Wingdings" pitchFamily="2" charset="2"/>
              <a:buChar char="ü"/>
            </a:pPr>
            <a:r>
              <a:rPr lang="es-MX" sz="2400" dirty="0" smtClean="0">
                <a:latin typeface="Arial" pitchFamily="34" charset="0"/>
                <a:cs typeface="Arial" pitchFamily="34" charset="0"/>
              </a:rPr>
              <a:t> Categoría </a:t>
            </a:r>
            <a:r>
              <a:rPr lang="es-MX" sz="2400" dirty="0">
                <a:latin typeface="Arial" pitchFamily="34" charset="0"/>
                <a:cs typeface="Arial" pitchFamily="34" charset="0"/>
              </a:rPr>
              <a:t>libre nocturno en la  Unidad Deportiva “José Martin  García Niño”</a:t>
            </a:r>
          </a:p>
          <a:p>
            <a:pPr algn="just">
              <a:lnSpc>
                <a:spcPct val="90000"/>
              </a:lnSpc>
              <a:spcBef>
                <a:spcPct val="20000"/>
              </a:spcBef>
            </a:pPr>
            <a:endParaRPr lang="es-MX" sz="2400" dirty="0">
              <a:latin typeface="Arial" pitchFamily="34" charset="0"/>
              <a:cs typeface="Arial" pitchFamily="34" charset="0"/>
            </a:endParaRPr>
          </a:p>
          <a:p>
            <a:pPr algn="just">
              <a:lnSpc>
                <a:spcPct val="90000"/>
              </a:lnSpc>
              <a:spcBef>
                <a:spcPct val="20000"/>
              </a:spcBef>
            </a:pPr>
            <a:r>
              <a:rPr lang="es-MX" sz="2400" dirty="0">
                <a:latin typeface="Arial" pitchFamily="34" charset="0"/>
                <a:cs typeface="Arial" pitchFamily="34" charset="0"/>
              </a:rPr>
              <a:t>Se realizo el viernes 7 de marzo a las 7:00 pm el cual asistieron un aforo de 60 personas</a:t>
            </a:r>
          </a:p>
        </p:txBody>
      </p:sp>
      <p:sp>
        <p:nvSpPr>
          <p:cNvPr id="4"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56</a:t>
            </a:fld>
            <a:endParaRPr lang="es-ES" dirty="0">
              <a:solidFill>
                <a:prstClr val="black">
                  <a:tint val="75000"/>
                </a:prstClr>
              </a:solidFill>
            </a:endParaRPr>
          </a:p>
        </p:txBody>
      </p:sp>
      <p:sp>
        <p:nvSpPr>
          <p:cNvPr id="5"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
        <p:nvSpPr>
          <p:cNvPr id="6" name="5 Rectángulo"/>
          <p:cNvSpPr/>
          <p:nvPr/>
        </p:nvSpPr>
        <p:spPr>
          <a:xfrm>
            <a:off x="817121" y="260648"/>
            <a:ext cx="7571303" cy="584775"/>
          </a:xfrm>
          <a:prstGeom prst="rect">
            <a:avLst/>
          </a:prstGeom>
        </p:spPr>
        <p:txBody>
          <a:bodyPr wrap="none">
            <a:spAutoFit/>
          </a:bodyPr>
          <a:lstStyle/>
          <a:p>
            <a:r>
              <a:rPr lang="es-MX" sz="3200" dirty="0" smtClean="0">
                <a:latin typeface="Arial" pitchFamily="34" charset="0"/>
                <a:cs typeface="Arial" pitchFamily="34" charset="0"/>
              </a:rPr>
              <a:t>Premiación del Torneo de Softbol Varonil</a:t>
            </a:r>
            <a:endParaRPr lang="es-ES_tradnl" sz="32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7 Rectángulo"/>
          <p:cNvSpPr>
            <a:spLocks noChangeArrowheads="1"/>
          </p:cNvSpPr>
          <p:nvPr/>
        </p:nvSpPr>
        <p:spPr bwMode="auto">
          <a:xfrm>
            <a:off x="428625" y="2786063"/>
            <a:ext cx="8215313" cy="954087"/>
          </a:xfrm>
          <a:prstGeom prst="rect">
            <a:avLst/>
          </a:prstGeom>
          <a:noFill/>
          <a:ln w="9525">
            <a:noFill/>
            <a:miter lim="800000"/>
            <a:headEnd/>
            <a:tailEnd/>
          </a:ln>
        </p:spPr>
        <p:txBody>
          <a:bodyPr>
            <a:spAutoFit/>
          </a:bodyPr>
          <a:lstStyle/>
          <a:p>
            <a:pPr>
              <a:lnSpc>
                <a:spcPct val="90000"/>
              </a:lnSpc>
              <a:spcBef>
                <a:spcPct val="20000"/>
              </a:spcBef>
            </a:pPr>
            <a:endParaRPr lang="es-MX" sz="2800" b="1">
              <a:solidFill>
                <a:schemeClr val="hlink"/>
              </a:solidFill>
            </a:endParaRPr>
          </a:p>
          <a:p>
            <a:pPr>
              <a:lnSpc>
                <a:spcPct val="90000"/>
              </a:lnSpc>
              <a:spcBef>
                <a:spcPct val="20000"/>
              </a:spcBef>
              <a:buFont typeface="Arial" charset="0"/>
              <a:buChar char="•"/>
            </a:pPr>
            <a:endParaRPr lang="es-MX" sz="2800" b="1">
              <a:solidFill>
                <a:schemeClr val="hlink"/>
              </a:solidFill>
            </a:endParaRPr>
          </a:p>
        </p:txBody>
      </p:sp>
      <p:sp>
        <p:nvSpPr>
          <p:cNvPr id="8200" name="Text Box 20"/>
          <p:cNvSpPr txBox="1">
            <a:spLocks noChangeArrowheads="1"/>
          </p:cNvSpPr>
          <p:nvPr/>
        </p:nvSpPr>
        <p:spPr bwMode="auto">
          <a:xfrm>
            <a:off x="357188" y="1785938"/>
            <a:ext cx="8607425" cy="4819781"/>
          </a:xfrm>
          <a:prstGeom prst="rect">
            <a:avLst/>
          </a:prstGeom>
          <a:noFill/>
          <a:ln w="9525">
            <a:noFill/>
            <a:miter lim="800000"/>
            <a:headEnd/>
            <a:tailEnd/>
          </a:ln>
        </p:spPr>
        <p:txBody>
          <a:bodyPr>
            <a:spAutoFit/>
          </a:bodyPr>
          <a:lstStyle/>
          <a:p>
            <a:pPr algn="ctr"/>
            <a:endParaRPr lang="es-MX" sz="2400" b="1" dirty="0">
              <a:solidFill>
                <a:schemeClr val="hlink"/>
              </a:solidFill>
            </a:endParaRPr>
          </a:p>
          <a:p>
            <a:pPr algn="ctr"/>
            <a:endParaRPr lang="es-MX" sz="2400" b="1" dirty="0">
              <a:solidFill>
                <a:schemeClr val="hlink"/>
              </a:solidFill>
            </a:endParaRPr>
          </a:p>
          <a:p>
            <a:pPr algn="ctr"/>
            <a:endParaRPr lang="es-MX" sz="2400" b="1" dirty="0">
              <a:solidFill>
                <a:schemeClr val="hlink"/>
              </a:solidFill>
            </a:endParaRPr>
          </a:p>
          <a:p>
            <a:pPr algn="ctr"/>
            <a:endParaRPr lang="es-MX" sz="2400" b="1" dirty="0">
              <a:solidFill>
                <a:schemeClr val="hlink"/>
              </a:solidFill>
            </a:endParaRPr>
          </a:p>
          <a:p>
            <a:pPr algn="ctr"/>
            <a:endParaRPr lang="es-MX" sz="2400" dirty="0">
              <a:solidFill>
                <a:schemeClr val="hlink"/>
              </a:solidFill>
            </a:endParaRPr>
          </a:p>
          <a:p>
            <a:pPr algn="ctr"/>
            <a:endParaRPr lang="es-MX" sz="2400" dirty="0">
              <a:solidFill>
                <a:schemeClr val="hlink"/>
              </a:solidFill>
            </a:endParaRPr>
          </a:p>
          <a:p>
            <a:pPr algn="ctr"/>
            <a:endParaRPr lang="es-MX" sz="2400" dirty="0">
              <a:solidFill>
                <a:schemeClr val="hlink"/>
              </a:solidFill>
            </a:endParaRPr>
          </a:p>
          <a:p>
            <a:pPr algn="ctr"/>
            <a:endParaRPr lang="es-MX" sz="2400" dirty="0">
              <a:solidFill>
                <a:schemeClr val="hlink"/>
              </a:solidFill>
            </a:endParaRPr>
          </a:p>
          <a:p>
            <a:pPr algn="just">
              <a:lnSpc>
                <a:spcPct val="90000"/>
              </a:lnSpc>
              <a:spcBef>
                <a:spcPct val="20000"/>
              </a:spcBef>
              <a:buFont typeface="Arial" charset="0"/>
              <a:buChar char="•"/>
            </a:pPr>
            <a:r>
              <a:rPr lang="es-MX" sz="2400" dirty="0">
                <a:latin typeface="Arial" pitchFamily="34" charset="0"/>
                <a:cs typeface="Arial" pitchFamily="34" charset="0"/>
              </a:rPr>
              <a:t> </a:t>
            </a:r>
            <a:r>
              <a:rPr lang="es-MX" sz="2400" dirty="0" smtClean="0">
                <a:latin typeface="Arial" pitchFamily="34" charset="0"/>
                <a:cs typeface="Arial" pitchFamily="34" charset="0"/>
              </a:rPr>
              <a:t>Inició </a:t>
            </a:r>
            <a:r>
              <a:rPr lang="es-MX" sz="2400" dirty="0">
                <a:latin typeface="Arial" pitchFamily="34" charset="0"/>
                <a:cs typeface="Arial" pitchFamily="34" charset="0"/>
              </a:rPr>
              <a:t>el lunes 24 de marzo del Torneo de futbol </a:t>
            </a:r>
            <a:r>
              <a:rPr lang="es-MX" sz="2400" dirty="0" smtClean="0">
                <a:latin typeface="Arial" pitchFamily="34" charset="0"/>
                <a:cs typeface="Arial" pitchFamily="34" charset="0"/>
              </a:rPr>
              <a:t>soccer inter-municipal </a:t>
            </a:r>
            <a:r>
              <a:rPr lang="es-MX" sz="2400" dirty="0">
                <a:latin typeface="Arial" pitchFamily="34" charset="0"/>
                <a:cs typeface="Arial" pitchFamily="34" charset="0"/>
              </a:rPr>
              <a:t>femenil y  </a:t>
            </a:r>
            <a:r>
              <a:rPr lang="es-MX" sz="2400" dirty="0" smtClean="0">
                <a:latin typeface="Arial" pitchFamily="34" charset="0"/>
                <a:cs typeface="Arial" pitchFamily="34" charset="0"/>
              </a:rPr>
              <a:t>varonil, </a:t>
            </a:r>
            <a:r>
              <a:rPr lang="es-MX" sz="2400" dirty="0">
                <a:latin typeface="Arial" pitchFamily="34" charset="0"/>
                <a:cs typeface="Arial" pitchFamily="34" charset="0"/>
              </a:rPr>
              <a:t>en la unidad deportiva “Benito </a:t>
            </a:r>
            <a:r>
              <a:rPr lang="es-MX" sz="2400" dirty="0" smtClean="0">
                <a:latin typeface="Arial" pitchFamily="34" charset="0"/>
                <a:cs typeface="Arial" pitchFamily="34" charset="0"/>
              </a:rPr>
              <a:t>Juárez”  (campos </a:t>
            </a:r>
            <a:r>
              <a:rPr lang="es-MX" sz="2400" dirty="0">
                <a:latin typeface="Arial" pitchFamily="34" charset="0"/>
                <a:cs typeface="Arial" pitchFamily="34" charset="0"/>
              </a:rPr>
              <a:t>de futbol 7 </a:t>
            </a:r>
            <a:r>
              <a:rPr lang="es-MX" sz="2400" dirty="0" smtClean="0">
                <a:latin typeface="Arial" pitchFamily="34" charset="0"/>
                <a:cs typeface="Arial" pitchFamily="34" charset="0"/>
              </a:rPr>
              <a:t>sintético </a:t>
            </a:r>
            <a:r>
              <a:rPr lang="es-MX" sz="2400" dirty="0">
                <a:latin typeface="Arial" pitchFamily="34" charset="0"/>
                <a:cs typeface="Arial" pitchFamily="34" charset="0"/>
              </a:rPr>
              <a:t>en </a:t>
            </a:r>
            <a:r>
              <a:rPr lang="es-MX" sz="2400" dirty="0" smtClean="0">
                <a:latin typeface="Arial" pitchFamily="34" charset="0"/>
                <a:cs typeface="Arial" pitchFamily="34" charset="0"/>
              </a:rPr>
              <a:t>donde contamos con un </a:t>
            </a:r>
            <a:r>
              <a:rPr lang="es-MX" sz="2400" dirty="0">
                <a:latin typeface="Arial" pitchFamily="34" charset="0"/>
                <a:cs typeface="Arial" pitchFamily="34" charset="0"/>
              </a:rPr>
              <a:t>registro de 12 equipos varonil y 4 equipos </a:t>
            </a:r>
            <a:r>
              <a:rPr lang="es-MX" sz="2400" dirty="0" smtClean="0">
                <a:latin typeface="Arial" pitchFamily="34" charset="0"/>
                <a:cs typeface="Arial" pitchFamily="34" charset="0"/>
              </a:rPr>
              <a:t>femeniles)</a:t>
            </a:r>
            <a:endParaRPr lang="es-MX" sz="2400" dirty="0">
              <a:latin typeface="Arial" pitchFamily="34" charset="0"/>
              <a:cs typeface="Arial" pitchFamily="34" charset="0"/>
            </a:endParaRPr>
          </a:p>
          <a:p>
            <a:endParaRPr lang="es-MX" sz="2400" b="1" dirty="0">
              <a:solidFill>
                <a:schemeClr val="hlink"/>
              </a:solidFill>
            </a:endParaRPr>
          </a:p>
        </p:txBody>
      </p:sp>
      <p:pic>
        <p:nvPicPr>
          <p:cNvPr id="9" name="8 Imagen" descr="liga.jpg"/>
          <p:cNvPicPr>
            <a:picLocks noChangeAspect="1"/>
          </p:cNvPicPr>
          <p:nvPr/>
        </p:nvPicPr>
        <p:blipFill>
          <a:blip r:embed="rId2" cstate="print"/>
          <a:stretch>
            <a:fillRect/>
          </a:stretch>
        </p:blipFill>
        <p:spPr>
          <a:xfrm>
            <a:off x="357158" y="1357298"/>
            <a:ext cx="4000528" cy="2928958"/>
          </a:xfrm>
          <a:prstGeom prst="rect">
            <a:avLst/>
          </a:prstGeom>
          <a:ln>
            <a:noFill/>
          </a:ln>
          <a:effectLst>
            <a:outerShdw blurRad="292100" dist="139700" dir="2700000" algn="tl" rotWithShape="0">
              <a:srgbClr val="333333">
                <a:alpha val="65000"/>
              </a:srgbClr>
            </a:outerShdw>
          </a:effectLst>
        </p:spPr>
      </p:pic>
      <p:pic>
        <p:nvPicPr>
          <p:cNvPr id="10" name="9 Imagen" descr="liga int.jpg"/>
          <p:cNvPicPr>
            <a:picLocks noChangeAspect="1"/>
          </p:cNvPicPr>
          <p:nvPr/>
        </p:nvPicPr>
        <p:blipFill>
          <a:blip r:embed="rId3" cstate="print"/>
          <a:stretch>
            <a:fillRect/>
          </a:stretch>
        </p:blipFill>
        <p:spPr>
          <a:xfrm>
            <a:off x="4429124" y="1357298"/>
            <a:ext cx="4214842" cy="2870838"/>
          </a:xfrm>
          <a:prstGeom prst="rect">
            <a:avLst/>
          </a:prstGeom>
          <a:ln>
            <a:noFill/>
          </a:ln>
          <a:effectLst>
            <a:outerShdw blurRad="292100" dist="139700" dir="2700000" algn="tl" rotWithShape="0">
              <a:srgbClr val="333333">
                <a:alpha val="65000"/>
              </a:srgbClr>
            </a:outerShdw>
          </a:effectLst>
        </p:spPr>
      </p:pic>
      <p:sp>
        <p:nvSpPr>
          <p:cNvPr id="6" name="5 Rectángulo"/>
          <p:cNvSpPr/>
          <p:nvPr/>
        </p:nvSpPr>
        <p:spPr>
          <a:xfrm>
            <a:off x="1714480" y="214290"/>
            <a:ext cx="5786462" cy="1089529"/>
          </a:xfrm>
          <a:prstGeom prst="rect">
            <a:avLst/>
          </a:prstGeom>
        </p:spPr>
        <p:txBody>
          <a:bodyPr wrap="square">
            <a:spAutoFit/>
          </a:bodyPr>
          <a:lstStyle/>
          <a:p>
            <a:pPr algn="ctr">
              <a:lnSpc>
                <a:spcPct val="90000"/>
              </a:lnSpc>
              <a:spcBef>
                <a:spcPct val="20000"/>
              </a:spcBef>
              <a:buFont typeface="Arial" charset="0"/>
              <a:buChar char="•"/>
            </a:pPr>
            <a:r>
              <a:rPr lang="es-MX" sz="3600" dirty="0" smtClean="0">
                <a:latin typeface="Arial" pitchFamily="34" charset="0"/>
                <a:cs typeface="Arial" pitchFamily="34" charset="0"/>
              </a:rPr>
              <a:t>Torneo de futbol soccer inter-municipal</a:t>
            </a:r>
            <a:endParaRPr lang="es-MX" sz="3600" dirty="0"/>
          </a:p>
        </p:txBody>
      </p:sp>
      <p:sp>
        <p:nvSpPr>
          <p:cNvPr id="7"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57</a:t>
            </a:fld>
            <a:endParaRPr lang="es-ES" dirty="0">
              <a:solidFill>
                <a:prstClr val="black">
                  <a:tint val="75000"/>
                </a:prstClr>
              </a:solidFill>
            </a:endParaRPr>
          </a:p>
        </p:txBody>
      </p:sp>
      <p:sp>
        <p:nvSpPr>
          <p:cNvPr id="8"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MX" dirty="0">
              <a:latin typeface="Calibri" pitchFamily="34" charset="0"/>
            </a:endParaRPr>
          </a:p>
        </p:txBody>
      </p:sp>
      <p:sp>
        <p:nvSpPr>
          <p:cNvPr id="4102"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MX" dirty="0">
              <a:latin typeface="Calibri" pitchFamily="34" charset="0"/>
            </a:endParaRPr>
          </a:p>
        </p:txBody>
      </p:sp>
      <p:sp>
        <p:nvSpPr>
          <p:cNvPr id="11" name="10 Rectángulo"/>
          <p:cNvSpPr/>
          <p:nvPr/>
        </p:nvSpPr>
        <p:spPr>
          <a:xfrm>
            <a:off x="1331640" y="260648"/>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p>
        </p:txBody>
      </p:sp>
      <p:sp>
        <p:nvSpPr>
          <p:cNvPr id="7" name="6 Rectángulo"/>
          <p:cNvSpPr/>
          <p:nvPr/>
        </p:nvSpPr>
        <p:spPr>
          <a:xfrm>
            <a:off x="323528" y="1340768"/>
            <a:ext cx="8496944" cy="4893647"/>
          </a:xfrm>
          <a:prstGeom prst="rect">
            <a:avLst/>
          </a:prstGeom>
        </p:spPr>
        <p:txBody>
          <a:bodyPr wrap="square">
            <a:spAutoFit/>
          </a:bodyPr>
          <a:lstStyle/>
          <a:p>
            <a:pPr algn="just">
              <a:buFont typeface="Wingdings" pitchFamily="2" charset="2"/>
              <a:buChar char="ü"/>
            </a:pPr>
            <a:r>
              <a:rPr lang="es-MX" sz="2400" dirty="0" smtClean="0">
                <a:latin typeface="Arial" pitchFamily="34" charset="0"/>
                <a:cs typeface="Arial" pitchFamily="34" charset="0"/>
              </a:rPr>
              <a:t>Juegos de preparación de menores de la selección de Juárez en futbol soccer en la rama varonil y femenil , los cuales se enfrentaran con equipos de Cadereyta.</a:t>
            </a:r>
          </a:p>
          <a:p>
            <a:pPr algn="just">
              <a:buFont typeface="Wingdings" pitchFamily="2" charset="2"/>
              <a:buChar char="ü"/>
            </a:pPr>
            <a:endParaRPr lang="es-MX" sz="2400" dirty="0" smtClean="0">
              <a:latin typeface="Arial" pitchFamily="34" charset="0"/>
              <a:cs typeface="Arial" pitchFamily="34" charset="0"/>
            </a:endParaRPr>
          </a:p>
          <a:p>
            <a:pPr algn="just">
              <a:buFont typeface="Wingdings" pitchFamily="2" charset="2"/>
              <a:buChar char="ü"/>
            </a:pPr>
            <a:r>
              <a:rPr lang="es-MX" sz="2400" dirty="0" smtClean="0">
                <a:latin typeface="Arial" pitchFamily="34" charset="0"/>
                <a:cs typeface="Arial" pitchFamily="34" charset="0"/>
              </a:rPr>
              <a:t>Se realizara evento masivo de </a:t>
            </a:r>
            <a:r>
              <a:rPr lang="es-MX" sz="2400" dirty="0" err="1" smtClean="0">
                <a:latin typeface="Arial" pitchFamily="34" charset="0"/>
                <a:cs typeface="Arial" pitchFamily="34" charset="0"/>
              </a:rPr>
              <a:t>bailoterapia</a:t>
            </a:r>
            <a:r>
              <a:rPr lang="es-MX" sz="2400" dirty="0" smtClean="0">
                <a:latin typeface="Arial" pitchFamily="34" charset="0"/>
                <a:cs typeface="Arial" pitchFamily="34" charset="0"/>
              </a:rPr>
              <a:t> en la unidad deportiva “Benito Juárez” donde se espera una asistencia  aprox. de 200 personas</a:t>
            </a:r>
          </a:p>
          <a:p>
            <a:pPr algn="just">
              <a:buFont typeface="Wingdings" pitchFamily="2" charset="2"/>
              <a:buChar char="ü"/>
            </a:pPr>
            <a:endParaRPr lang="es-MX" sz="2400" dirty="0" smtClean="0">
              <a:latin typeface="Arial" pitchFamily="34" charset="0"/>
              <a:cs typeface="Arial" pitchFamily="34" charset="0"/>
            </a:endParaRPr>
          </a:p>
          <a:p>
            <a:pPr algn="just">
              <a:buFont typeface="Wingdings" pitchFamily="2" charset="2"/>
              <a:buChar char="ü"/>
            </a:pPr>
            <a:r>
              <a:rPr lang="es-MX" sz="2400" dirty="0" smtClean="0">
                <a:latin typeface="Arial" pitchFamily="34" charset="0"/>
                <a:cs typeface="Arial" pitchFamily="34" charset="0"/>
              </a:rPr>
              <a:t>Se llevara a cabo actividades permanentes en el recreativo Doña  Magdalena en toda la temporada vacacional. (Natación, Box, Futbol, </a:t>
            </a:r>
            <a:r>
              <a:rPr lang="es-MX" sz="2400" dirty="0" err="1" smtClean="0">
                <a:latin typeface="Arial" pitchFamily="34" charset="0"/>
                <a:cs typeface="Arial" pitchFamily="34" charset="0"/>
              </a:rPr>
              <a:t>Bailoterapia</a:t>
            </a:r>
            <a:r>
              <a:rPr lang="es-MX" sz="2400" dirty="0" smtClean="0">
                <a:latin typeface="Arial" pitchFamily="34" charset="0"/>
                <a:cs typeface="Arial" pitchFamily="34" charset="0"/>
              </a:rPr>
              <a:t>, </a:t>
            </a:r>
            <a:r>
              <a:rPr lang="es-MX" sz="2400" dirty="0" err="1" smtClean="0">
                <a:latin typeface="Arial" pitchFamily="34" charset="0"/>
                <a:cs typeface="Arial" pitchFamily="34" charset="0"/>
              </a:rPr>
              <a:t>Grafitti</a:t>
            </a:r>
            <a:r>
              <a:rPr lang="es-MX" sz="2400" dirty="0" smtClean="0">
                <a:latin typeface="Arial" pitchFamily="34" charset="0"/>
                <a:cs typeface="Arial" pitchFamily="34" charset="0"/>
              </a:rPr>
              <a:t>)</a:t>
            </a:r>
          </a:p>
          <a:p>
            <a:pPr algn="just">
              <a:buFont typeface="Wingdings" pitchFamily="2" charset="2"/>
              <a:buChar char="ü"/>
            </a:pPr>
            <a:endParaRPr lang="es-MX" sz="2400" dirty="0" smtClean="0">
              <a:latin typeface="Arial" pitchFamily="34" charset="0"/>
              <a:cs typeface="Arial" pitchFamily="34" charset="0"/>
            </a:endParaRPr>
          </a:p>
          <a:p>
            <a:pPr algn="just">
              <a:buFont typeface="Wingdings" pitchFamily="2" charset="2"/>
              <a:buChar char="ü"/>
            </a:pPr>
            <a:endParaRPr lang="es-MX" sz="2400" dirty="0" smtClean="0">
              <a:solidFill>
                <a:schemeClr val="hlink"/>
              </a:solidFill>
            </a:endParaRPr>
          </a:p>
        </p:txBody>
      </p:sp>
      <p:sp>
        <p:nvSpPr>
          <p:cNvPr id="10" name="15 Marcador de número de diapositiva"/>
          <p:cNvSpPr txBox="1">
            <a:spLocks/>
          </p:cNvSpPr>
          <p:nvPr/>
        </p:nvSpPr>
        <p:spPr>
          <a:xfrm>
            <a:off x="8460432" y="6356350"/>
            <a:ext cx="432048" cy="365125"/>
          </a:xfrm>
          <a:prstGeom prst="rect">
            <a:avLst/>
          </a:prstGeom>
          <a:blipFill dpi="0" rotWithShape="1">
            <a:blip r:embed="rId3"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58</a:t>
            </a:fld>
            <a:endParaRPr lang="es-ES" dirty="0">
              <a:solidFill>
                <a:prstClr val="black">
                  <a:tint val="75000"/>
                </a:prstClr>
              </a:solidFill>
            </a:endParaRPr>
          </a:p>
        </p:txBody>
      </p:sp>
      <p:sp>
        <p:nvSpPr>
          <p:cNvPr id="12"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ransition>
    <p:wheel spokes="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11"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59</a:t>
            </a:fld>
            <a:endParaRPr lang="es-ES" dirty="0">
              <a:solidFill>
                <a:prstClr val="black">
                  <a:tint val="75000"/>
                </a:prstClr>
              </a:solidFill>
            </a:endParaRPr>
          </a:p>
        </p:txBody>
      </p:sp>
      <p:sp>
        <p:nvSpPr>
          <p:cNvPr id="13" name="12 CuadroTexto"/>
          <p:cNvSpPr txBox="1"/>
          <p:nvPr/>
        </p:nvSpPr>
        <p:spPr>
          <a:xfrm>
            <a:off x="467544" y="910804"/>
            <a:ext cx="3218454" cy="461665"/>
          </a:xfrm>
          <a:prstGeom prst="rect">
            <a:avLst/>
          </a:prstGeom>
          <a:noFill/>
        </p:spPr>
        <p:txBody>
          <a:bodyPr wrap="square" rtlCol="0">
            <a:spAutoFit/>
          </a:bodyPr>
          <a:lstStyle/>
          <a:p>
            <a:r>
              <a:rPr lang="es-MX" sz="2400" dirty="0" smtClean="0">
                <a:latin typeface="Arial Black" pitchFamily="34" charset="0"/>
              </a:rPr>
              <a:t>CONCLUSIONES</a:t>
            </a:r>
            <a:endParaRPr lang="es-MX" sz="2400" dirty="0">
              <a:latin typeface="Arial Black" pitchFamily="34" charset="0"/>
            </a:endParaRPr>
          </a:p>
        </p:txBody>
      </p:sp>
      <p:sp>
        <p:nvSpPr>
          <p:cNvPr id="15" name="14 CuadroTexto"/>
          <p:cNvSpPr txBox="1"/>
          <p:nvPr/>
        </p:nvSpPr>
        <p:spPr>
          <a:xfrm>
            <a:off x="827584" y="2564904"/>
            <a:ext cx="6984776" cy="1938992"/>
          </a:xfrm>
          <a:prstGeom prst="rect">
            <a:avLst/>
          </a:prstGeom>
          <a:noFill/>
        </p:spPr>
        <p:txBody>
          <a:bodyPr wrap="square" rtlCol="0">
            <a:spAutoFit/>
          </a:bodyPr>
          <a:lstStyle/>
          <a:p>
            <a:pPr algn="just"/>
            <a:r>
              <a:rPr lang="es-MX" sz="2000" dirty="0" smtClean="0">
                <a:latin typeface="Arial" pitchFamily="34" charset="0"/>
                <a:cs typeface="Arial" pitchFamily="34" charset="0"/>
              </a:rPr>
              <a:t>En el mes </a:t>
            </a:r>
            <a:r>
              <a:rPr lang="es-MX" sz="2000" smtClean="0">
                <a:latin typeface="Arial" pitchFamily="34" charset="0"/>
                <a:cs typeface="Arial" pitchFamily="34" charset="0"/>
              </a:rPr>
              <a:t>de Marzo </a:t>
            </a:r>
            <a:r>
              <a:rPr lang="es-MX" sz="2000" dirty="0" smtClean="0">
                <a:latin typeface="Arial" pitchFamily="34" charset="0"/>
                <a:cs typeface="Arial" pitchFamily="34" charset="0"/>
              </a:rPr>
              <a:t>, se cumplieron los compromisos por la Secretaría de Desarrollo Social, como también se diseñaron nuevos programas y acciones a las cuales nuestro compromiso es cumplirlas sin excepción, cada compromiso es una acción que se cumplirla en favor de los ciudadanos del municipio de Juárez N.L.</a:t>
            </a:r>
            <a:endParaRPr lang="es-MX" sz="2000" dirty="0">
              <a:latin typeface="Arial" pitchFamily="34" charset="0"/>
              <a:cs typeface="Arial" pitchFamily="34" charset="0"/>
            </a:endParaRPr>
          </a:p>
        </p:txBody>
      </p:sp>
    </p:spTree>
  </p:cSld>
  <p:clrMapOvr>
    <a:masterClrMapping/>
  </p:clrMapOvr>
  <p:transition>
    <p:wheel spokes="2"/>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60648"/>
            <a:ext cx="8229600" cy="5865515"/>
          </a:xfrm>
        </p:spPr>
        <p:txBody>
          <a:bodyPr/>
          <a:lstStyle/>
          <a:p>
            <a:pPr algn="ctr"/>
            <a:r>
              <a:rPr lang="es-ES" sz="2400" b="1" dirty="0" smtClean="0">
                <a:latin typeface="Arial" pitchFamily="34" charset="0"/>
                <a:cs typeface="Arial" pitchFamily="34" charset="0"/>
              </a:rPr>
              <a:t>3.- CURSOS DE AUTOEMPLEO</a:t>
            </a:r>
          </a:p>
          <a:p>
            <a:endParaRPr lang="es-MX" dirty="0"/>
          </a:p>
        </p:txBody>
      </p:sp>
      <p:sp>
        <p:nvSpPr>
          <p:cNvPr id="5" name="4 Rectángulo"/>
          <p:cNvSpPr/>
          <p:nvPr/>
        </p:nvSpPr>
        <p:spPr>
          <a:xfrm>
            <a:off x="0" y="4509120"/>
            <a:ext cx="9144000" cy="1938992"/>
          </a:xfrm>
          <a:prstGeom prst="rect">
            <a:avLst/>
          </a:prstGeom>
        </p:spPr>
        <p:txBody>
          <a:bodyPr wrap="square">
            <a:spAutoFit/>
          </a:bodyPr>
          <a:lstStyle/>
          <a:p>
            <a:pPr algn="just">
              <a:spcBef>
                <a:spcPct val="50000"/>
              </a:spcBef>
            </a:pPr>
            <a:r>
              <a:rPr lang="es-ES" sz="2400" dirty="0" smtClean="0">
                <a:latin typeface="Arial" pitchFamily="34" charset="0"/>
                <a:cs typeface="Arial" pitchFamily="34" charset="0"/>
              </a:rPr>
              <a:t>En este mes se dieron 20 cursos de elaboración de jabones, chorizo casero, mazapán y tamarindo, en distintas colonias de nuestro municipio, en domicilios particulares de la Red de Mujeres que amablemente nos facilitan para que un grupo de mujeres aprendan dicha elaboración</a:t>
            </a:r>
            <a:r>
              <a:rPr lang="es-ES" sz="2400" b="1" dirty="0" smtClean="0">
                <a:latin typeface="Arial" pitchFamily="34" charset="0"/>
                <a:cs typeface="Arial" pitchFamily="34" charset="0"/>
              </a:rPr>
              <a:t>.</a:t>
            </a:r>
            <a:endParaRPr lang="es-ES" sz="2400" b="1" dirty="0">
              <a:latin typeface="Arial" pitchFamily="34" charset="0"/>
              <a:cs typeface="Arial" pitchFamily="34" charset="0"/>
            </a:endParaRPr>
          </a:p>
        </p:txBody>
      </p:sp>
      <p:pic>
        <p:nvPicPr>
          <p:cNvPr id="1026" name="Picture 2" descr="C:\Users\patrimonio1\Documents\FOTOS GENERAL\TAMARINDO\DSCF2324.JPG"/>
          <p:cNvPicPr>
            <a:picLocks noChangeAspect="1" noChangeArrowheads="1"/>
          </p:cNvPicPr>
          <p:nvPr/>
        </p:nvPicPr>
        <p:blipFill>
          <a:blip r:embed="rId2" cstate="print"/>
          <a:srcRect/>
          <a:stretch>
            <a:fillRect/>
          </a:stretch>
        </p:blipFill>
        <p:spPr bwMode="auto">
          <a:xfrm>
            <a:off x="4499992" y="1268760"/>
            <a:ext cx="4248472" cy="2996952"/>
          </a:xfrm>
          <a:prstGeom prst="rect">
            <a:avLst/>
          </a:prstGeom>
          <a:noFill/>
        </p:spPr>
      </p:pic>
      <p:pic>
        <p:nvPicPr>
          <p:cNvPr id="6" name="5 Imagen" descr="C:\Users\patrimonio1\Documents\FOTOS GENERAL\2014\DSCF2131.JPG"/>
          <p:cNvPicPr/>
          <p:nvPr/>
        </p:nvPicPr>
        <p:blipFill>
          <a:blip r:embed="rId3" cstate="print"/>
          <a:srcRect/>
          <a:stretch>
            <a:fillRect/>
          </a:stretch>
        </p:blipFill>
        <p:spPr bwMode="auto">
          <a:xfrm>
            <a:off x="251520" y="1268760"/>
            <a:ext cx="4032448" cy="3024336"/>
          </a:xfrm>
          <a:prstGeom prst="rect">
            <a:avLst/>
          </a:prstGeom>
          <a:noFill/>
          <a:ln w="9525">
            <a:noFill/>
            <a:miter lim="800000"/>
            <a:headEnd/>
            <a:tailEnd/>
          </a:ln>
        </p:spPr>
      </p:pic>
      <p:sp>
        <p:nvSpPr>
          <p:cNvPr id="7"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6</a:t>
            </a:fld>
            <a:endParaRPr lang="es-ES" dirty="0">
              <a:solidFill>
                <a:prstClr val="black">
                  <a:tint val="75000"/>
                </a:prstClr>
              </a:solidFill>
            </a:endParaRPr>
          </a:p>
        </p:txBody>
      </p:sp>
      <p:sp>
        <p:nvSpPr>
          <p:cNvPr id="8"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idx="1"/>
          </p:nvPr>
        </p:nvSpPr>
        <p:spPr>
          <a:xfrm>
            <a:off x="357158" y="332656"/>
            <a:ext cx="8229600" cy="5668112"/>
          </a:xfrm>
        </p:spPr>
        <p:txBody>
          <a:bodyPr/>
          <a:lstStyle/>
          <a:p>
            <a:pPr algn="ctr"/>
            <a:endParaRPr lang="es-ES" sz="2400" b="1" u="sng" dirty="0" smtClean="0">
              <a:latin typeface="Arial" pitchFamily="34" charset="0"/>
              <a:cs typeface="Arial" pitchFamily="34" charset="0"/>
            </a:endParaRPr>
          </a:p>
          <a:p>
            <a:pPr algn="ctr"/>
            <a:r>
              <a:rPr lang="es-ES" sz="2400" b="1" dirty="0" smtClean="0">
                <a:latin typeface="Arial" pitchFamily="34" charset="0"/>
                <a:cs typeface="Arial" pitchFamily="34" charset="0"/>
              </a:rPr>
              <a:t>4.- PLATICAS DE DESARROLLO HUMANO</a:t>
            </a:r>
          </a:p>
          <a:p>
            <a:endParaRPr lang="es-MX" dirty="0"/>
          </a:p>
        </p:txBody>
      </p:sp>
      <p:sp>
        <p:nvSpPr>
          <p:cNvPr id="7" name="6 Rectángulo"/>
          <p:cNvSpPr/>
          <p:nvPr/>
        </p:nvSpPr>
        <p:spPr>
          <a:xfrm>
            <a:off x="611560" y="4725144"/>
            <a:ext cx="7858180" cy="1938992"/>
          </a:xfrm>
          <a:prstGeom prst="rect">
            <a:avLst/>
          </a:prstGeom>
        </p:spPr>
        <p:txBody>
          <a:bodyPr wrap="square">
            <a:spAutoFit/>
          </a:bodyPr>
          <a:lstStyle/>
          <a:p>
            <a:pPr algn="just">
              <a:spcBef>
                <a:spcPct val="50000"/>
              </a:spcBef>
            </a:pPr>
            <a:r>
              <a:rPr lang="es-ES" sz="2400" dirty="0" smtClean="0">
                <a:latin typeface="Arial" pitchFamily="34" charset="0"/>
                <a:cs typeface="Arial" pitchFamily="34" charset="0"/>
              </a:rPr>
              <a:t>Se impartieron 20 pláticas sobre Violencia Familiar y Autoestima a escuelas, empleados del Municipio de Juárez y a empleados de Home </a:t>
            </a:r>
            <a:r>
              <a:rPr lang="es-ES" sz="2400" dirty="0" err="1" smtClean="0">
                <a:latin typeface="Arial" pitchFamily="34" charset="0"/>
                <a:cs typeface="Arial" pitchFamily="34" charset="0"/>
              </a:rPr>
              <a:t>Depot</a:t>
            </a:r>
            <a:r>
              <a:rPr lang="es-ES" sz="2400" dirty="0" smtClean="0">
                <a:latin typeface="Arial" pitchFamily="34" charset="0"/>
                <a:cs typeface="Arial" pitchFamily="34" charset="0"/>
              </a:rPr>
              <a:t> Sucursal Guadalupe, (esto por contar con gran capital humano de nuestro municipio).</a:t>
            </a:r>
            <a:endParaRPr lang="es-ES" sz="2400" dirty="0">
              <a:latin typeface="Arial" pitchFamily="34" charset="0"/>
              <a:cs typeface="Arial" pitchFamily="34" charset="0"/>
            </a:endParaRPr>
          </a:p>
        </p:txBody>
      </p:sp>
      <p:pic>
        <p:nvPicPr>
          <p:cNvPr id="5" name="4 Imagen" descr="C:\Users\patrimonio1\Documents\FOTOS GENERAL\2014\DSCF2252.JPG"/>
          <p:cNvPicPr/>
          <p:nvPr/>
        </p:nvPicPr>
        <p:blipFill>
          <a:blip r:embed="rId2" cstate="print"/>
          <a:srcRect/>
          <a:stretch>
            <a:fillRect/>
          </a:stretch>
        </p:blipFill>
        <p:spPr bwMode="auto">
          <a:xfrm>
            <a:off x="395536" y="1556792"/>
            <a:ext cx="3960440" cy="3024336"/>
          </a:xfrm>
          <a:prstGeom prst="rect">
            <a:avLst/>
          </a:prstGeom>
          <a:noFill/>
          <a:ln w="9525">
            <a:noFill/>
            <a:miter lim="800000"/>
            <a:headEnd/>
            <a:tailEnd/>
          </a:ln>
        </p:spPr>
      </p:pic>
      <p:pic>
        <p:nvPicPr>
          <p:cNvPr id="2050" name="Picture 2" descr="C:\Users\patrimonio1\Documents\FOTOS GENERAL\PLATICAS\DSCF2241.JPG"/>
          <p:cNvPicPr>
            <a:picLocks noChangeAspect="1" noChangeArrowheads="1"/>
          </p:cNvPicPr>
          <p:nvPr/>
        </p:nvPicPr>
        <p:blipFill>
          <a:blip r:embed="rId3" cstate="print"/>
          <a:srcRect/>
          <a:stretch>
            <a:fillRect/>
          </a:stretch>
        </p:blipFill>
        <p:spPr bwMode="auto">
          <a:xfrm>
            <a:off x="4499992" y="1556792"/>
            <a:ext cx="4032448" cy="3024336"/>
          </a:xfrm>
          <a:prstGeom prst="rect">
            <a:avLst/>
          </a:prstGeom>
          <a:noFill/>
        </p:spPr>
      </p:pic>
      <p:sp>
        <p:nvSpPr>
          <p:cNvPr id="6" name="15 Marcador de número de diapositiva"/>
          <p:cNvSpPr txBox="1">
            <a:spLocks/>
          </p:cNvSpPr>
          <p:nvPr/>
        </p:nvSpPr>
        <p:spPr>
          <a:xfrm>
            <a:off x="8460432" y="6356350"/>
            <a:ext cx="432048" cy="365125"/>
          </a:xfrm>
          <a:prstGeom prst="rect">
            <a:avLst/>
          </a:prstGeom>
          <a:blipFill dpi="0" rotWithShape="1">
            <a:blip r:embed="rId4"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7</a:t>
            </a:fld>
            <a:endParaRPr lang="es-ES" dirty="0">
              <a:solidFill>
                <a:prstClr val="black">
                  <a:tint val="75000"/>
                </a:prstClr>
              </a:solidFill>
            </a:endParaRPr>
          </a:p>
        </p:txBody>
      </p:sp>
      <p:sp>
        <p:nvSpPr>
          <p:cNvPr id="8"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80728"/>
            <a:ext cx="8229600" cy="4525963"/>
          </a:xfrm>
        </p:spPr>
        <p:txBody>
          <a:bodyPr>
            <a:noAutofit/>
          </a:bodyPr>
          <a:lstStyle/>
          <a:p>
            <a:pPr algn="just"/>
            <a:r>
              <a:rPr lang="es-ES" sz="1600" dirty="0" smtClean="0">
                <a:latin typeface="Arial" pitchFamily="34" charset="0"/>
                <a:cs typeface="Arial" pitchFamily="34" charset="0"/>
              </a:rPr>
              <a:t>Cursos: Continuaremos dando cursos de autoempleo a Mujeres de nuestra comunidad, apoyadas por la Red de Mujeres.</a:t>
            </a: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Platicas: Tenemos </a:t>
            </a:r>
            <a:r>
              <a:rPr lang="es-ES" sz="1600" dirty="0" err="1" smtClean="0">
                <a:latin typeface="Arial" pitchFamily="34" charset="0"/>
                <a:cs typeface="Arial" pitchFamily="34" charset="0"/>
              </a:rPr>
              <a:t>agendadas</a:t>
            </a:r>
            <a:r>
              <a:rPr lang="es-ES" sz="1600" dirty="0" smtClean="0">
                <a:latin typeface="Arial" pitchFamily="34" charset="0"/>
                <a:cs typeface="Arial" pitchFamily="34" charset="0"/>
              </a:rPr>
              <a:t> pláticas de Violencia familiar y Autoestima en escuelas y domicilios particulares a grupos de madres de familia.</a:t>
            </a: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Programas: Estamos en contacto con SEDESOL para traer el próximo mes el Programa Jefas de Familia a nuestro Municipio, ya tenemos registradas a más de 150 Mujeres, esto es coordinación con la Dirección de Concertación Social.</a:t>
            </a: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Estamos Programando en coordinación con la Dirección de Vialidad y Transito un curso de manejo vehicular para Mujeres, quienes lo están solicitando desde hace mucho tiempo, reuniremos un grupo de 20 Mujeres para iniciar en el mes de Mayo.</a:t>
            </a:r>
          </a:p>
          <a:p>
            <a:pPr algn="just"/>
            <a:endParaRPr lang="es-ES" sz="1600" dirty="0" smtClean="0">
              <a:latin typeface="Arial" pitchFamily="34" charset="0"/>
              <a:cs typeface="Arial" pitchFamily="34" charset="0"/>
            </a:endParaRPr>
          </a:p>
          <a:p>
            <a:pPr algn="just"/>
            <a:r>
              <a:rPr lang="es-ES" sz="1600" dirty="0" smtClean="0">
                <a:latin typeface="Arial" pitchFamily="34" charset="0"/>
                <a:cs typeface="Arial" pitchFamily="34" charset="0"/>
              </a:rPr>
              <a:t>Proyectos: Continuamos dando seguimiento a los Proyectos en los que vamos a participar, si en su momento son aprobados</a:t>
            </a:r>
          </a:p>
          <a:p>
            <a:pPr algn="just"/>
            <a:r>
              <a:rPr lang="es-ES" sz="1600" dirty="0" smtClean="0">
                <a:latin typeface="Arial" pitchFamily="34" charset="0"/>
                <a:cs typeface="Arial" pitchFamily="34" charset="0"/>
              </a:rPr>
              <a:t>*INMUJERES</a:t>
            </a:r>
          </a:p>
          <a:p>
            <a:pPr algn="just"/>
            <a:r>
              <a:rPr lang="es-ES" sz="1600" dirty="0" smtClean="0">
                <a:latin typeface="Arial" pitchFamily="34" charset="0"/>
                <a:cs typeface="Arial" pitchFamily="34" charset="0"/>
              </a:rPr>
              <a:t>*ONU MUJERES</a:t>
            </a:r>
          </a:p>
          <a:p>
            <a:pPr algn="just"/>
            <a:r>
              <a:rPr lang="es-ES" sz="1600" dirty="0" smtClean="0">
                <a:latin typeface="Arial" pitchFamily="34" charset="0"/>
                <a:cs typeface="Arial" pitchFamily="34" charset="0"/>
              </a:rPr>
              <a:t>*CDI (Desarrollo Pueblos Indígenas)</a:t>
            </a:r>
            <a:endParaRPr lang="es-ES" sz="1600" dirty="0">
              <a:latin typeface="Arial" pitchFamily="34" charset="0"/>
              <a:cs typeface="Arial" pitchFamily="34" charset="0"/>
            </a:endParaRPr>
          </a:p>
        </p:txBody>
      </p:sp>
      <p:sp>
        <p:nvSpPr>
          <p:cNvPr id="13" name="12 Rectángulo"/>
          <p:cNvSpPr/>
          <p:nvPr/>
        </p:nvSpPr>
        <p:spPr>
          <a:xfrm>
            <a:off x="1619672" y="0"/>
            <a:ext cx="5657318" cy="1015663"/>
          </a:xfrm>
          <a:prstGeom prst="rect">
            <a:avLst/>
          </a:prstGeom>
        </p:spPr>
        <p:txBody>
          <a:bodyPr wrap="none">
            <a:spAutoFit/>
          </a:bodyPr>
          <a:lstStyle/>
          <a:p>
            <a:r>
              <a:rPr lang="es-ES_tradnl" sz="6000" dirty="0" smtClean="0">
                <a:latin typeface="Andalus" pitchFamily="18" charset="-78"/>
                <a:cs typeface="Andalus" pitchFamily="18" charset="-78"/>
              </a:rPr>
              <a:t>Acciones de Abril</a:t>
            </a:r>
            <a:endParaRPr lang="es-ES_tradnl" sz="6000" dirty="0"/>
          </a:p>
        </p:txBody>
      </p:sp>
      <p:sp>
        <p:nvSpPr>
          <p:cNvPr id="4" name="15 Marcador de número de diapositiva"/>
          <p:cNvSpPr txBox="1">
            <a:spLocks/>
          </p:cNvSpPr>
          <p:nvPr/>
        </p:nvSpPr>
        <p:spPr>
          <a:xfrm>
            <a:off x="8460432" y="6356350"/>
            <a:ext cx="432048" cy="365125"/>
          </a:xfrm>
          <a:prstGeom prst="rect">
            <a:avLst/>
          </a:prstGeom>
          <a:blipFill dpi="0" rotWithShape="1">
            <a:blip r:embed="rId2"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8</a:t>
            </a:fld>
            <a:endParaRPr lang="es-ES" dirty="0">
              <a:solidFill>
                <a:prstClr val="black">
                  <a:tint val="75000"/>
                </a:prstClr>
              </a:solidFill>
            </a:endParaRPr>
          </a:p>
        </p:txBody>
      </p:sp>
      <p:sp>
        <p:nvSpPr>
          <p:cNvPr id="5" name="9 Marcador de pie de página"/>
          <p:cNvSpPr>
            <a:spLocks noGrp="1"/>
          </p:cNvSpPr>
          <p:nvPr>
            <p:ph type="ftr" sz="quarter" idx="11"/>
          </p:nvPr>
        </p:nvSpPr>
        <p:spPr>
          <a:xfrm>
            <a:off x="3124200" y="6356350"/>
            <a:ext cx="2895600" cy="365125"/>
          </a:xfrm>
        </p:spPr>
        <p:txBody>
          <a:bodyPr/>
          <a:lstStyle/>
          <a:p>
            <a:r>
              <a:rPr lang="es-ES" dirty="0" smtClean="0"/>
              <a:t>SECRETARÍA DE DESARROLLO SOCIAL</a:t>
            </a:r>
            <a:endParaRPr lang="es-E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499929" y="476672"/>
            <a:ext cx="6048672" cy="1200329"/>
          </a:xfrm>
          <a:prstGeom prst="rect">
            <a:avLst/>
          </a:prstGeom>
          <a:noFill/>
        </p:spPr>
        <p:txBody>
          <a:bodyPr wrap="square" lIns="91440" tIns="45720" rIns="91440" bIns="45720">
            <a:spAutoFit/>
          </a:bodyPr>
          <a:lstStyle/>
          <a:p>
            <a:pPr algn="ctr"/>
            <a:r>
              <a:rPr lang="es-ES_tradnl" sz="3600" b="1" cap="none" spc="0" dirty="0" smtClean="0">
                <a:ln w="10541" cmpd="sng">
                  <a:solidFill>
                    <a:schemeClr val="accent1">
                      <a:shade val="88000"/>
                      <a:satMod val="110000"/>
                    </a:schemeClr>
                  </a:solidFill>
                  <a:prstDash val="solid"/>
                </a:ln>
                <a:effectLst/>
                <a:latin typeface="Arial" pitchFamily="34" charset="0"/>
                <a:cs typeface="Arial" pitchFamily="34" charset="0"/>
              </a:rPr>
              <a:t>DIRECCIÓN DE CONCERTACIÓN SOCIAL</a:t>
            </a:r>
            <a:endParaRPr lang="es-ES" sz="3600" b="1" cap="none" spc="0" dirty="0">
              <a:ln w="10541" cmpd="sng">
                <a:solidFill>
                  <a:schemeClr val="accent1">
                    <a:shade val="88000"/>
                    <a:satMod val="110000"/>
                  </a:schemeClr>
                </a:solidFill>
                <a:prstDash val="solid"/>
              </a:ln>
              <a:effectLst/>
              <a:latin typeface="Arial" pitchFamily="34" charset="0"/>
              <a:cs typeface="Arial" pitchFamily="34" charset="0"/>
            </a:endParaRPr>
          </a:p>
        </p:txBody>
      </p:sp>
      <p:sp>
        <p:nvSpPr>
          <p:cNvPr id="1026" name="AutoShape 2"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https://mail-attachment.googleusercontent.com/attachment/u/0/?ui=2&amp;ik=8fc4186b40&amp;view=att&amp;th=1409cf60a18f24ee&amp;attid=0.1&amp;disp=inline&amp;realattid=f_hklfvnr20&amp;safe=1&amp;zw&amp;saduie=AG9B_P_BxNSo3XfATJWHiM8nQmhB&amp;sadet=1377027065048&amp;sads=_aK1_iYO3gMEhiKD1xacXBjXJZ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 name="9 CuadroTexto"/>
          <p:cNvSpPr txBox="1"/>
          <p:nvPr/>
        </p:nvSpPr>
        <p:spPr>
          <a:xfrm>
            <a:off x="1787961" y="1844824"/>
            <a:ext cx="5760640" cy="369332"/>
          </a:xfrm>
          <a:prstGeom prst="rect">
            <a:avLst/>
          </a:prstGeom>
          <a:noFill/>
        </p:spPr>
        <p:txBody>
          <a:bodyPr wrap="square" rtlCol="0">
            <a:spAutoFit/>
          </a:bodyPr>
          <a:lstStyle/>
          <a:p>
            <a:pPr algn="ctr"/>
            <a:r>
              <a:rPr lang="es-ES_tradnl" u="sng" dirty="0" smtClean="0">
                <a:latin typeface="Arial" pitchFamily="34" charset="0"/>
                <a:cs typeface="Arial" pitchFamily="34" charset="0"/>
              </a:rPr>
              <a:t>LIC. RAÚL ORLANDO GONZÁLEZ GONZÁLEZ</a:t>
            </a:r>
            <a:endParaRPr lang="es-ES" u="sng" dirty="0">
              <a:latin typeface="Arial" pitchFamily="34" charset="0"/>
              <a:cs typeface="Arial" pitchFamily="34" charset="0"/>
            </a:endParaRPr>
          </a:p>
        </p:txBody>
      </p:sp>
      <p:sp>
        <p:nvSpPr>
          <p:cNvPr id="5" name="4 Marcador de pie de página"/>
          <p:cNvSpPr>
            <a:spLocks noGrp="1"/>
          </p:cNvSpPr>
          <p:nvPr>
            <p:ph type="ftr" sz="quarter" idx="11"/>
          </p:nvPr>
        </p:nvSpPr>
        <p:spPr/>
        <p:txBody>
          <a:bodyPr/>
          <a:lstStyle/>
          <a:p>
            <a:r>
              <a:rPr lang="es-ES" dirty="0" smtClean="0"/>
              <a:t>SECRETARÍA DE DESARROLLO SOCIAL</a:t>
            </a:r>
            <a:endParaRPr lang="es-ES" dirty="0"/>
          </a:p>
        </p:txBody>
      </p:sp>
      <p:sp>
        <p:nvSpPr>
          <p:cNvPr id="9" name="8 Rectángulo"/>
          <p:cNvSpPr/>
          <p:nvPr/>
        </p:nvSpPr>
        <p:spPr>
          <a:xfrm>
            <a:off x="539552" y="2636912"/>
            <a:ext cx="8310288" cy="5078313"/>
          </a:xfrm>
          <a:prstGeom prst="rect">
            <a:avLst/>
          </a:prstGeom>
        </p:spPr>
        <p:txBody>
          <a:bodyPr wrap="none">
            <a:spAutoFit/>
          </a:bodyPr>
          <a:lstStyle/>
          <a:p>
            <a:pPr marL="285750" indent="-285750"/>
            <a:endParaRPr lang="es-MX" dirty="0">
              <a:latin typeface="Arial Black" pitchFamily="34" charset="0"/>
            </a:endParaRPr>
          </a:p>
          <a:p>
            <a:pPr marL="285750" indent="-285750">
              <a:buFont typeface="Arial" pitchFamily="34" charset="0"/>
              <a:buChar char="•"/>
            </a:pPr>
            <a:r>
              <a:rPr lang="es-MX" dirty="0" smtClean="0">
                <a:latin typeface="Arial Black" pitchFamily="34" charset="0"/>
              </a:rPr>
              <a:t>Vinculación y </a:t>
            </a:r>
            <a:r>
              <a:rPr lang="es-MX" dirty="0">
                <a:latin typeface="Arial Black" pitchFamily="34" charset="0"/>
              </a:rPr>
              <a:t>D</a:t>
            </a:r>
            <a:r>
              <a:rPr lang="es-MX" dirty="0" smtClean="0">
                <a:latin typeface="Arial Black" pitchFamily="34" charset="0"/>
              </a:rPr>
              <a:t>esarrollo de Vacantes para Bolsa </a:t>
            </a:r>
            <a:r>
              <a:rPr lang="es-MX" dirty="0">
                <a:latin typeface="Arial Black" pitchFamily="34" charset="0"/>
              </a:rPr>
              <a:t>de </a:t>
            </a:r>
            <a:r>
              <a:rPr lang="es-MX" dirty="0" smtClean="0">
                <a:latin typeface="Arial Black" pitchFamily="34" charset="0"/>
              </a:rPr>
              <a:t>Trabajo.</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Firma de Convenios con Universidades.</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r>
              <a:rPr lang="es-MX" dirty="0" smtClean="0">
                <a:latin typeface="Arial Black" pitchFamily="34" charset="0"/>
              </a:rPr>
              <a:t>Feria Expo Mujer en coordinación con Instituto de las Mujeres.</a:t>
            </a: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buFont typeface="Arial" pitchFamily="34" charset="0"/>
              <a:buChar char="•"/>
            </a:pPr>
            <a:endParaRPr lang="es-MX" dirty="0" smtClean="0">
              <a:latin typeface="Arial Black" pitchFamily="34" charset="0"/>
            </a:endParaRPr>
          </a:p>
          <a:p>
            <a:pPr marL="285750" indent="-285750"/>
            <a:endParaRPr lang="es-MX" dirty="0" smtClean="0">
              <a:latin typeface="Arial Black" pitchFamily="34" charset="0"/>
            </a:endParaRPr>
          </a:p>
          <a:p>
            <a:pPr marL="285750" indent="-285750">
              <a:buFont typeface="Arial" pitchFamily="34" charset="0"/>
              <a:buChar char="•"/>
            </a:pPr>
            <a:endParaRPr lang="es-MX" dirty="0">
              <a:latin typeface="Arial Black" pitchFamily="34" charset="0"/>
            </a:endParaRPr>
          </a:p>
          <a:p>
            <a:pPr marL="285750" indent="-285750">
              <a:buFont typeface="Arial" pitchFamily="34" charset="0"/>
              <a:buChar char="•"/>
            </a:pPr>
            <a:endParaRPr lang="es-MX" dirty="0">
              <a:latin typeface="Arial Black" pitchFamily="34" charset="0"/>
            </a:endParaRPr>
          </a:p>
        </p:txBody>
      </p:sp>
      <p:sp>
        <p:nvSpPr>
          <p:cNvPr id="20" name="15 Marcador de número de diapositiva"/>
          <p:cNvSpPr txBox="1">
            <a:spLocks/>
          </p:cNvSpPr>
          <p:nvPr/>
        </p:nvSpPr>
        <p:spPr>
          <a:xfrm>
            <a:off x="8460432" y="6356350"/>
            <a:ext cx="432048" cy="365125"/>
          </a:xfrm>
          <a:prstGeom prst="rect">
            <a:avLst/>
          </a:prstGeom>
          <a:blipFill dpi="0" rotWithShape="1">
            <a:blip r:embed="rId3" cstate="print">
              <a:alphaModFix amt="15000"/>
            </a:blip>
            <a:srcRect/>
            <a:stretch>
              <a:fillRect/>
            </a:stretch>
          </a:blipFill>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7B844D-A497-422C-8252-68432D19DF06}" type="slidenum">
              <a:rPr lang="es-ES" smtClean="0">
                <a:solidFill>
                  <a:prstClr val="black">
                    <a:tint val="75000"/>
                  </a:prstClr>
                </a:solidFill>
              </a:rPr>
              <a:pPr/>
              <a:t>9</a:t>
            </a:fld>
            <a:endParaRPr lang="es-E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9" grpId="0"/>
    </p:bld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10358</TotalTime>
  <Words>2577</Words>
  <Application>Microsoft Office PowerPoint</Application>
  <PresentationFormat>Presentación en pantalla (4:3)</PresentationFormat>
  <Paragraphs>624</Paragraphs>
  <Slides>59</Slides>
  <Notes>11</Notes>
  <HiddenSlides>0</HiddenSlides>
  <MMClips>0</MMClips>
  <ScaleCrop>false</ScaleCrop>
  <HeadingPairs>
    <vt:vector size="4" baseType="variant">
      <vt:variant>
        <vt:lpstr>Tema</vt:lpstr>
      </vt:variant>
      <vt:variant>
        <vt:i4>2</vt:i4>
      </vt:variant>
      <vt:variant>
        <vt:lpstr>Títulos de diapositiva</vt:lpstr>
      </vt:variant>
      <vt:variant>
        <vt:i4>59</vt:i4>
      </vt:variant>
    </vt:vector>
  </HeadingPairs>
  <TitlesOfParts>
    <vt:vector size="61" baseType="lpstr">
      <vt:lpstr>Diseño personalizado</vt:lpstr>
      <vt:lpstr>Tema de Office</vt:lpstr>
      <vt:lpstr>Diapositiva 1</vt:lpstr>
      <vt:lpstr>OBJETIVO</vt:lpstr>
      <vt:lpstr>Diapositiva 3</vt:lpstr>
      <vt:lpstr>Diapositiva 4</vt:lpstr>
      <vt:lpstr>Diapositiva 5</vt:lpstr>
      <vt:lpstr>Diapositiva 6</vt:lpstr>
      <vt:lpstr>Diapositiva 7</vt:lpstr>
      <vt:lpstr>Diapositiva 8</vt:lpstr>
      <vt:lpstr>DIRECCIÓN DE CONCERTACIÓN SOCIAL</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DIRECCIÓN DE RECREACIÓN Y EVENOS</vt:lpstr>
      <vt:lpstr>Diapositiva 21</vt:lpstr>
      <vt:lpstr>Diapositiva 22</vt:lpstr>
      <vt:lpstr>Diapositiva 23</vt:lpstr>
      <vt:lpstr>Diapositiva 24</vt:lpstr>
      <vt:lpstr>Diapositiva 25</vt:lpstr>
      <vt:lpstr>Diapositiva 26</vt:lpstr>
      <vt:lpstr>DIRECCIÓN DE ACCIÓN COMUNITARIA </vt:lpstr>
      <vt:lpstr>APOYO  DE  CONVOCATORIA  PARA  JUNTAS  VECINALES.</vt:lpstr>
      <vt:lpstr>CENSO  DE CASAS  DESHABITADAS. </vt:lpstr>
      <vt:lpstr> COMITÉS DE ACCIÓN COMUNITARIA.</vt:lpstr>
      <vt:lpstr> CANALIZACION Y REPORTE DE LOS CIUDADANOS. </vt:lpstr>
      <vt:lpstr>CONVOCATORIA A LA CONFERENCIA DEL  DR. CÉSAR LOZANO.   </vt:lpstr>
      <vt:lpstr>Diapositiva 33</vt:lpstr>
      <vt:lpstr>DIRECCIÓN DE ATENCIÓN Y PARTICIPACIÓN CIUDADANA  </vt:lpstr>
      <vt:lpstr>Diapositiva 35</vt:lpstr>
      <vt:lpstr>Diapositiva 36</vt:lpstr>
      <vt:lpstr>Diapositiva 37</vt:lpstr>
      <vt:lpstr>Diapositiva 38</vt:lpstr>
      <vt:lpstr>Diapositiva 39</vt:lpstr>
      <vt:lpstr>Diapositiva 40</vt:lpstr>
      <vt:lpstr>Diapositiva 41</vt:lpstr>
      <vt:lpstr>Acciones de Abril</vt:lpstr>
      <vt:lpstr>DIRECCIÓN DEL INSTITUTO DE LA JUVENTUD  </vt:lpstr>
      <vt:lpstr>Diapositiva 44</vt:lpstr>
      <vt:lpstr>Diapositiva 45</vt:lpstr>
      <vt:lpstr>Diapositiva 46</vt:lpstr>
      <vt:lpstr>Diapositiva 47</vt:lpstr>
      <vt:lpstr>Diapositiva 48</vt:lpstr>
      <vt:lpstr>Diapositiva 49</vt:lpstr>
      <vt:lpstr>Diapositiva 50</vt:lpstr>
      <vt:lpstr>Diapositiva 51</vt:lpstr>
      <vt:lpstr>DIRECCIÓN DEPORTES  </vt:lpstr>
      <vt:lpstr>Diapositiva 53</vt:lpstr>
      <vt:lpstr>Diapositiva 54</vt:lpstr>
      <vt:lpstr>Diapositiva 55</vt:lpstr>
      <vt:lpstr>Diapositiva 56</vt:lpstr>
      <vt:lpstr>Diapositiva 57</vt:lpstr>
      <vt:lpstr>Diapositiva 58</vt:lpstr>
      <vt:lpstr>Diapositiva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PC</dc:creator>
  <cp:lastModifiedBy>.</cp:lastModifiedBy>
  <cp:revision>866</cp:revision>
  <dcterms:created xsi:type="dcterms:W3CDTF">2013-08-20T17:36:10Z</dcterms:created>
  <dcterms:modified xsi:type="dcterms:W3CDTF">2014-04-28T17:26:59Z</dcterms:modified>
</cp:coreProperties>
</file>